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8"/>
  </p:notesMasterIdLst>
  <p:sldIdLst>
    <p:sldId id="256" r:id="rId5"/>
    <p:sldId id="542" r:id="rId6"/>
    <p:sldId id="538" r:id="rId7"/>
    <p:sldId id="537" r:id="rId8"/>
    <p:sldId id="540" r:id="rId9"/>
    <p:sldId id="524" r:id="rId10"/>
    <p:sldId id="544" r:id="rId11"/>
    <p:sldId id="551" r:id="rId12"/>
    <p:sldId id="548" r:id="rId13"/>
    <p:sldId id="549" r:id="rId14"/>
    <p:sldId id="545" r:id="rId15"/>
    <p:sldId id="518" r:id="rId16"/>
    <p:sldId id="516" r:id="rId17"/>
    <p:sldId id="520" r:id="rId18"/>
    <p:sldId id="521" r:id="rId19"/>
    <p:sldId id="552" r:id="rId20"/>
    <p:sldId id="526" r:id="rId21"/>
    <p:sldId id="527" r:id="rId22"/>
    <p:sldId id="532" r:id="rId23"/>
    <p:sldId id="530" r:id="rId24"/>
    <p:sldId id="531" r:id="rId25"/>
    <p:sldId id="264" r:id="rId26"/>
    <p:sldId id="547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E53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147" autoAdjust="0"/>
  </p:normalViewPr>
  <p:slideViewPr>
    <p:cSldViewPr snapToGrid="0" showGuides="1">
      <p:cViewPr varScale="1">
        <p:scale>
          <a:sx n="61" d="100"/>
          <a:sy n="61" d="100"/>
        </p:scale>
        <p:origin x="92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1A9A0-4E9F-4849-AD4B-591CC09CD889}" type="datetimeFigureOut">
              <a:rPr lang="en-GB" smtClean="0"/>
              <a:t>24/05/2023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ABAB5-AE62-4DCA-9344-A4AC25530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32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Stability</a:t>
            </a:r>
            <a:r>
              <a:rPr lang="pl-PL" dirty="0"/>
              <a:t> of </a:t>
            </a:r>
            <a:r>
              <a:rPr lang="pl-PL" dirty="0" err="1"/>
              <a:t>particels</a:t>
            </a:r>
            <a:r>
              <a:rPr lang="pl-PL" dirty="0"/>
              <a:t> </a:t>
            </a:r>
            <a:r>
              <a:rPr lang="pl-PL" dirty="0" err="1"/>
              <a:t>morphology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depenent</a:t>
            </a:r>
            <a:r>
              <a:rPr lang="pl-PL" dirty="0"/>
              <a:t> on </a:t>
            </a:r>
            <a:r>
              <a:rPr lang="pl-PL" dirty="0" err="1"/>
              <a:t>opant</a:t>
            </a:r>
            <a:r>
              <a:rPr lang="pl-PL" dirty="0"/>
              <a:t> </a:t>
            </a:r>
            <a:r>
              <a:rPr lang="pl-PL" dirty="0" err="1"/>
              <a:t>concentration</a:t>
            </a:r>
            <a:endParaRPr lang="pl-PL" dirty="0"/>
          </a:p>
          <a:p>
            <a:r>
              <a:rPr lang="pl-PL" dirty="0" err="1"/>
              <a:t>Dopant</a:t>
            </a:r>
            <a:r>
              <a:rPr lang="pl-PL" dirty="0"/>
              <a:t> </a:t>
            </a:r>
            <a:r>
              <a:rPr lang="pl-PL" dirty="0" err="1"/>
              <a:t>distribution</a:t>
            </a:r>
            <a:r>
              <a:rPr lang="pl-PL" dirty="0"/>
              <a:t>: </a:t>
            </a:r>
            <a:r>
              <a:rPr lang="pl-PL" dirty="0" err="1"/>
              <a:t>golobal</a:t>
            </a:r>
            <a:r>
              <a:rPr lang="pl-PL" dirty="0"/>
              <a:t> and </a:t>
            </a:r>
            <a:r>
              <a:rPr lang="pl-PL" dirty="0" err="1"/>
              <a:t>local</a:t>
            </a:r>
            <a:r>
              <a:rPr lang="pl-PL" dirty="0"/>
              <a:t>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ABAB5-AE62-4DCA-9344-A4AC255303E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536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Stability</a:t>
            </a:r>
            <a:r>
              <a:rPr lang="pl-PL" dirty="0"/>
              <a:t> of </a:t>
            </a:r>
            <a:r>
              <a:rPr lang="pl-PL" dirty="0" err="1"/>
              <a:t>particels</a:t>
            </a:r>
            <a:r>
              <a:rPr lang="pl-PL" dirty="0"/>
              <a:t> </a:t>
            </a:r>
            <a:r>
              <a:rPr lang="pl-PL" dirty="0" err="1"/>
              <a:t>morphology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depenent</a:t>
            </a:r>
            <a:r>
              <a:rPr lang="pl-PL" dirty="0"/>
              <a:t> on </a:t>
            </a:r>
            <a:r>
              <a:rPr lang="pl-PL" dirty="0" err="1"/>
              <a:t>opant</a:t>
            </a:r>
            <a:r>
              <a:rPr lang="pl-PL" dirty="0"/>
              <a:t> </a:t>
            </a:r>
            <a:r>
              <a:rPr lang="pl-PL" dirty="0" err="1"/>
              <a:t>concentration</a:t>
            </a:r>
            <a:endParaRPr lang="pl-PL" dirty="0"/>
          </a:p>
          <a:p>
            <a:r>
              <a:rPr lang="pl-PL" dirty="0" err="1"/>
              <a:t>Dopant</a:t>
            </a:r>
            <a:r>
              <a:rPr lang="pl-PL" dirty="0"/>
              <a:t> </a:t>
            </a:r>
            <a:r>
              <a:rPr lang="pl-PL" dirty="0" err="1"/>
              <a:t>distribution</a:t>
            </a:r>
            <a:r>
              <a:rPr lang="pl-PL" dirty="0"/>
              <a:t>: </a:t>
            </a:r>
            <a:r>
              <a:rPr lang="pl-PL" dirty="0" err="1"/>
              <a:t>golobal</a:t>
            </a:r>
            <a:r>
              <a:rPr lang="pl-PL" dirty="0"/>
              <a:t> and </a:t>
            </a:r>
            <a:r>
              <a:rPr lang="pl-PL" dirty="0" err="1"/>
              <a:t>local</a:t>
            </a:r>
            <a:r>
              <a:rPr lang="pl-PL" dirty="0"/>
              <a:t>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ABAB5-AE62-4DCA-9344-A4AC255303E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641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Stability</a:t>
            </a:r>
            <a:r>
              <a:rPr lang="pl-PL" dirty="0"/>
              <a:t> of </a:t>
            </a:r>
            <a:r>
              <a:rPr lang="pl-PL" dirty="0" err="1"/>
              <a:t>particels</a:t>
            </a:r>
            <a:r>
              <a:rPr lang="pl-PL" dirty="0"/>
              <a:t> </a:t>
            </a:r>
            <a:r>
              <a:rPr lang="pl-PL" dirty="0" err="1"/>
              <a:t>morphology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depenent</a:t>
            </a:r>
            <a:r>
              <a:rPr lang="pl-PL" dirty="0"/>
              <a:t> on </a:t>
            </a:r>
            <a:r>
              <a:rPr lang="pl-PL" dirty="0" err="1"/>
              <a:t>opant</a:t>
            </a:r>
            <a:r>
              <a:rPr lang="pl-PL" dirty="0"/>
              <a:t> </a:t>
            </a:r>
            <a:r>
              <a:rPr lang="pl-PL" dirty="0" err="1"/>
              <a:t>concentration</a:t>
            </a:r>
            <a:endParaRPr lang="pl-PL" dirty="0"/>
          </a:p>
          <a:p>
            <a:r>
              <a:rPr lang="pl-PL" dirty="0" err="1"/>
              <a:t>Dopant</a:t>
            </a:r>
            <a:r>
              <a:rPr lang="pl-PL" dirty="0"/>
              <a:t> </a:t>
            </a:r>
            <a:r>
              <a:rPr lang="pl-PL" dirty="0" err="1"/>
              <a:t>distribution</a:t>
            </a:r>
            <a:r>
              <a:rPr lang="pl-PL" dirty="0"/>
              <a:t>: </a:t>
            </a:r>
            <a:r>
              <a:rPr lang="pl-PL" dirty="0" err="1"/>
              <a:t>golobal</a:t>
            </a:r>
            <a:r>
              <a:rPr lang="pl-PL" dirty="0"/>
              <a:t> and </a:t>
            </a:r>
            <a:r>
              <a:rPr lang="pl-PL" dirty="0" err="1"/>
              <a:t>local</a:t>
            </a:r>
            <a:r>
              <a:rPr lang="pl-PL" dirty="0"/>
              <a:t>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ABAB5-AE62-4DCA-9344-A4AC255303E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050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Stability</a:t>
            </a:r>
            <a:r>
              <a:rPr lang="pl-PL" dirty="0"/>
              <a:t> of </a:t>
            </a:r>
            <a:r>
              <a:rPr lang="pl-PL" dirty="0" err="1"/>
              <a:t>particels</a:t>
            </a:r>
            <a:r>
              <a:rPr lang="pl-PL" dirty="0"/>
              <a:t> </a:t>
            </a:r>
            <a:r>
              <a:rPr lang="pl-PL" dirty="0" err="1"/>
              <a:t>morphology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depenent</a:t>
            </a:r>
            <a:r>
              <a:rPr lang="pl-PL" dirty="0"/>
              <a:t> on </a:t>
            </a:r>
            <a:r>
              <a:rPr lang="pl-PL" dirty="0" err="1"/>
              <a:t>opant</a:t>
            </a:r>
            <a:r>
              <a:rPr lang="pl-PL" dirty="0"/>
              <a:t> </a:t>
            </a:r>
            <a:r>
              <a:rPr lang="pl-PL" dirty="0" err="1"/>
              <a:t>concentration</a:t>
            </a:r>
            <a:endParaRPr lang="pl-PL" dirty="0"/>
          </a:p>
          <a:p>
            <a:r>
              <a:rPr lang="pl-PL" dirty="0" err="1"/>
              <a:t>Dopant</a:t>
            </a:r>
            <a:r>
              <a:rPr lang="pl-PL" dirty="0"/>
              <a:t> </a:t>
            </a:r>
            <a:r>
              <a:rPr lang="pl-PL" dirty="0" err="1"/>
              <a:t>distribution</a:t>
            </a:r>
            <a:r>
              <a:rPr lang="pl-PL" dirty="0"/>
              <a:t>: </a:t>
            </a:r>
            <a:r>
              <a:rPr lang="pl-PL" dirty="0" err="1"/>
              <a:t>golobal</a:t>
            </a:r>
            <a:r>
              <a:rPr lang="pl-PL" dirty="0"/>
              <a:t> and </a:t>
            </a:r>
            <a:r>
              <a:rPr lang="pl-PL" dirty="0" err="1"/>
              <a:t>local</a:t>
            </a:r>
            <a:r>
              <a:rPr lang="pl-PL" dirty="0"/>
              <a:t>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ABAB5-AE62-4DCA-9344-A4AC255303E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232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Stability</a:t>
            </a:r>
            <a:r>
              <a:rPr lang="pl-PL" dirty="0"/>
              <a:t> of </a:t>
            </a:r>
            <a:r>
              <a:rPr lang="pl-PL" dirty="0" err="1"/>
              <a:t>particels</a:t>
            </a:r>
            <a:r>
              <a:rPr lang="pl-PL" dirty="0"/>
              <a:t> </a:t>
            </a:r>
            <a:r>
              <a:rPr lang="pl-PL" dirty="0" err="1"/>
              <a:t>morphology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depenent</a:t>
            </a:r>
            <a:r>
              <a:rPr lang="pl-PL" dirty="0"/>
              <a:t> on </a:t>
            </a:r>
            <a:r>
              <a:rPr lang="pl-PL" dirty="0" err="1"/>
              <a:t>opant</a:t>
            </a:r>
            <a:r>
              <a:rPr lang="pl-PL" dirty="0"/>
              <a:t> </a:t>
            </a:r>
            <a:r>
              <a:rPr lang="pl-PL" dirty="0" err="1"/>
              <a:t>concentration</a:t>
            </a:r>
            <a:endParaRPr lang="pl-PL" dirty="0"/>
          </a:p>
          <a:p>
            <a:r>
              <a:rPr lang="pl-PL" dirty="0" err="1"/>
              <a:t>Dopant</a:t>
            </a:r>
            <a:r>
              <a:rPr lang="pl-PL" dirty="0"/>
              <a:t> </a:t>
            </a:r>
            <a:r>
              <a:rPr lang="pl-PL" dirty="0" err="1"/>
              <a:t>distribution</a:t>
            </a:r>
            <a:r>
              <a:rPr lang="pl-PL" dirty="0"/>
              <a:t>: </a:t>
            </a:r>
            <a:r>
              <a:rPr lang="pl-PL" dirty="0" err="1"/>
              <a:t>golobal</a:t>
            </a:r>
            <a:r>
              <a:rPr lang="pl-PL" dirty="0"/>
              <a:t> and </a:t>
            </a:r>
            <a:r>
              <a:rPr lang="pl-PL" dirty="0" err="1"/>
              <a:t>local</a:t>
            </a:r>
            <a:r>
              <a:rPr lang="pl-PL" dirty="0"/>
              <a:t>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ABAB5-AE62-4DCA-9344-A4AC255303E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642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ABAB5-AE62-4DCA-9344-A4AC255303E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938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ABAB5-AE62-4DCA-9344-A4AC255303E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1138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ABAB5-AE62-4DCA-9344-A4AC255303E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2697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ABAB5-AE62-4DCA-9344-A4AC255303E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426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69137-2942-4B02-8D42-15B08A8D1034}" type="datetime1">
              <a:rPr lang="en-GB" smtClean="0"/>
              <a:t>24/05/2023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B41A9-D499-4C29-A657-624A47CEE4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18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C057E-79F8-430E-AF0A-B1FB78B05328}" type="datetime1">
              <a:rPr lang="en-GB" smtClean="0"/>
              <a:t>24/05/2023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B41A9-D499-4C29-A657-624A47CEE4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30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5.png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3.jpe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9.png"/><Relationship Id="rId4" Type="http://schemas.openxmlformats.org/officeDocument/2006/relationships/image" Target="../media/image3.jpe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tiff"/><Relationship Id="rId3" Type="http://schemas.openxmlformats.org/officeDocument/2006/relationships/image" Target="../media/image20.png"/><Relationship Id="rId7" Type="http://schemas.openxmlformats.org/officeDocument/2006/relationships/image" Target="../media/image3.jpeg"/><Relationship Id="rId12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29.tiff"/><Relationship Id="rId5" Type="http://schemas.openxmlformats.org/officeDocument/2006/relationships/image" Target="../media/image25.png"/><Relationship Id="rId10" Type="http://schemas.openxmlformats.org/officeDocument/2006/relationships/image" Target="../media/image28.jpeg"/><Relationship Id="rId4" Type="http://schemas.openxmlformats.org/officeDocument/2006/relationships/image" Target="../media/image24.png"/><Relationship Id="rId9" Type="http://schemas.openxmlformats.org/officeDocument/2006/relationships/image" Target="../media/image27.png"/><Relationship Id="rId1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0.png"/><Relationship Id="rId7" Type="http://schemas.openxmlformats.org/officeDocument/2006/relationships/image" Target="../media/image26.jpeg"/><Relationship Id="rId12" Type="http://schemas.openxmlformats.org/officeDocument/2006/relationships/image" Target="../media/image3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11" Type="http://schemas.openxmlformats.org/officeDocument/2006/relationships/image" Target="../media/image30.jpeg"/><Relationship Id="rId5" Type="http://schemas.openxmlformats.org/officeDocument/2006/relationships/image" Target="../media/image2.png"/><Relationship Id="rId10" Type="http://schemas.openxmlformats.org/officeDocument/2006/relationships/image" Target="../media/image29.tiff"/><Relationship Id="rId4" Type="http://schemas.openxmlformats.org/officeDocument/2006/relationships/image" Target="../media/image32.jpeg"/><Relationship Id="rId9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0.png"/><Relationship Id="rId7" Type="http://schemas.openxmlformats.org/officeDocument/2006/relationships/image" Target="../media/image27.png"/><Relationship Id="rId12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11" Type="http://schemas.openxmlformats.org/officeDocument/2006/relationships/image" Target="../media/image31.tiff"/><Relationship Id="rId5" Type="http://schemas.openxmlformats.org/officeDocument/2006/relationships/image" Target="../media/image3.jpeg"/><Relationship Id="rId10" Type="http://schemas.openxmlformats.org/officeDocument/2006/relationships/image" Target="../media/image30.jpeg"/><Relationship Id="rId4" Type="http://schemas.openxmlformats.org/officeDocument/2006/relationships/image" Target="../media/image2.png"/><Relationship Id="rId9" Type="http://schemas.openxmlformats.org/officeDocument/2006/relationships/image" Target="../media/image29.tif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11.png"/><Relationship Id="rId3" Type="http://schemas.openxmlformats.org/officeDocument/2006/relationships/image" Target="../media/image20.png"/><Relationship Id="rId7" Type="http://schemas.openxmlformats.org/officeDocument/2006/relationships/image" Target="../media/image27.png"/><Relationship Id="rId12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11" Type="http://schemas.openxmlformats.org/officeDocument/2006/relationships/image" Target="../media/image31.tiff"/><Relationship Id="rId5" Type="http://schemas.openxmlformats.org/officeDocument/2006/relationships/image" Target="../media/image3.jpeg"/><Relationship Id="rId10" Type="http://schemas.openxmlformats.org/officeDocument/2006/relationships/image" Target="../media/image30.jpeg"/><Relationship Id="rId4" Type="http://schemas.openxmlformats.org/officeDocument/2006/relationships/image" Target="../media/image2.png"/><Relationship Id="rId9" Type="http://schemas.openxmlformats.org/officeDocument/2006/relationships/image" Target="../media/image29.tiff"/><Relationship Id="rId1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11.png"/><Relationship Id="rId3" Type="http://schemas.openxmlformats.org/officeDocument/2006/relationships/image" Target="../media/image20.png"/><Relationship Id="rId7" Type="http://schemas.openxmlformats.org/officeDocument/2006/relationships/image" Target="../media/image26.jpeg"/><Relationship Id="rId12" Type="http://schemas.openxmlformats.org/officeDocument/2006/relationships/image" Target="../media/image31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11" Type="http://schemas.openxmlformats.org/officeDocument/2006/relationships/image" Target="../media/image30.jpeg"/><Relationship Id="rId5" Type="http://schemas.openxmlformats.org/officeDocument/2006/relationships/image" Target="../media/image2.png"/><Relationship Id="rId10" Type="http://schemas.openxmlformats.org/officeDocument/2006/relationships/image" Target="../media/image29.tiff"/><Relationship Id="rId4" Type="http://schemas.openxmlformats.org/officeDocument/2006/relationships/image" Target="../media/image34.png"/><Relationship Id="rId9" Type="http://schemas.openxmlformats.org/officeDocument/2006/relationships/image" Target="../media/image28.jpeg"/><Relationship Id="rId1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.png"/><Relationship Id="rId7" Type="http://schemas.openxmlformats.org/officeDocument/2006/relationships/image" Target="../media/image36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.jpe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40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.png"/><Relationship Id="rId7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emf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.png"/><Relationship Id="rId7" Type="http://schemas.openxmlformats.org/officeDocument/2006/relationships/image" Target="../media/image43.tif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png"/><Relationship Id="rId7" Type="http://schemas.openxmlformats.org/officeDocument/2006/relationships/image" Target="../media/image4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3.tiff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8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10" Type="http://schemas.openxmlformats.org/officeDocument/2006/relationships/image" Target="../media/image50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0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.png"/><Relationship Id="rId7" Type="http://schemas.openxmlformats.org/officeDocument/2006/relationships/image" Target="../media/image5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54.emf"/><Relationship Id="rId4" Type="http://schemas.openxmlformats.org/officeDocument/2006/relationships/image" Target="../media/image3.jpeg"/><Relationship Id="rId9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.png"/><Relationship Id="rId7" Type="http://schemas.openxmlformats.org/officeDocument/2006/relationships/image" Target="../media/image5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92874"/>
            <a:ext cx="9147556" cy="365126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13027" y="6507396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</a:t>
            </a:fld>
            <a:endParaRPr lang="en-GB" sz="1400" dirty="0">
              <a:solidFill>
                <a:srgbClr val="FFDE53"/>
              </a:solidFill>
            </a:endParaRPr>
          </a:p>
        </p:txBody>
      </p:sp>
      <p:sp>
        <p:nvSpPr>
          <p:cNvPr id="11" name="ZoneTexte 9">
            <a:extLst>
              <a:ext uri="{FF2B5EF4-FFF2-40B4-BE49-F238E27FC236}">
                <a16:creationId xmlns:a16="http://schemas.microsoft.com/office/drawing/2014/main" id="{E90FD2B8-1568-4EFE-9676-5F86513735A4}"/>
              </a:ext>
            </a:extLst>
          </p:cNvPr>
          <p:cNvSpPr txBox="1"/>
          <p:nvPr/>
        </p:nvSpPr>
        <p:spPr>
          <a:xfrm>
            <a:off x="251314" y="3816555"/>
            <a:ext cx="86339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000066"/>
                </a:solidFill>
                <a:latin typeface="Trebuchet MS" panose="020B0603020202020204" pitchFamily="34" charset="0"/>
              </a:rPr>
              <a:t>TNA user feedback</a:t>
            </a:r>
            <a:endParaRPr lang="pl-PL" sz="3600" b="1" dirty="0">
              <a:solidFill>
                <a:srgbClr val="000066"/>
              </a:solidFill>
              <a:latin typeface="Trebuchet MS" panose="020B0603020202020204" pitchFamily="34" charset="0"/>
            </a:endParaRPr>
          </a:p>
          <a:p>
            <a:pPr algn="ctr"/>
            <a:endParaRPr lang="fr-FR" sz="1200" b="1" dirty="0">
              <a:solidFill>
                <a:srgbClr val="000066"/>
              </a:solidFill>
              <a:latin typeface="Trebuchet MS" panose="020B0603020202020204" pitchFamily="34" charset="0"/>
            </a:endParaRPr>
          </a:p>
          <a:p>
            <a:pPr algn="ctr"/>
            <a:r>
              <a:rPr lang="pl-PL" sz="2400" b="1" i="1" dirty="0">
                <a:solidFill>
                  <a:srgbClr val="000066"/>
                </a:solidFill>
                <a:latin typeface="Trebuchet MS" panose="020B0603020202020204" pitchFamily="34" charset="0"/>
              </a:rPr>
              <a:t>Nano-</a:t>
            </a:r>
            <a:r>
              <a:rPr lang="pl-PL" sz="2400" b="1" i="1" dirty="0" err="1">
                <a:solidFill>
                  <a:srgbClr val="000066"/>
                </a:solidFill>
                <a:latin typeface="Trebuchet MS" panose="020B0603020202020204" pitchFamily="34" charset="0"/>
              </a:rPr>
              <a:t>gold</a:t>
            </a:r>
            <a:r>
              <a:rPr lang="pl-PL" sz="2400" b="1" i="1" dirty="0">
                <a:solidFill>
                  <a:srgbClr val="000066"/>
                </a:solidFill>
                <a:latin typeface="Trebuchet MS" panose="020B0603020202020204" pitchFamily="34" charset="0"/>
              </a:rPr>
              <a:t> on </a:t>
            </a:r>
            <a:r>
              <a:rPr lang="pl-PL" sz="2400" b="1" i="1" dirty="0" err="1">
                <a:solidFill>
                  <a:srgbClr val="000066"/>
                </a:solidFill>
                <a:latin typeface="Trebuchet MS" panose="020B0603020202020204" pitchFamily="34" charset="0"/>
              </a:rPr>
              <a:t>hierarchically</a:t>
            </a:r>
            <a:r>
              <a:rPr lang="pl-PL" sz="2400" b="1" i="1" dirty="0">
                <a:solidFill>
                  <a:srgbClr val="000066"/>
                </a:solidFill>
                <a:latin typeface="Trebuchet MS" panose="020B0603020202020204" pitchFamily="34" charset="0"/>
              </a:rPr>
              <a:t> </a:t>
            </a:r>
            <a:r>
              <a:rPr lang="pl-PL" sz="2400" b="1" i="1" dirty="0" err="1">
                <a:solidFill>
                  <a:srgbClr val="000066"/>
                </a:solidFill>
                <a:latin typeface="Trebuchet MS" panose="020B0603020202020204" pitchFamily="34" charset="0"/>
              </a:rPr>
              <a:t>structured</a:t>
            </a:r>
            <a:r>
              <a:rPr lang="pl-PL" sz="2400" b="1" i="1" dirty="0">
                <a:solidFill>
                  <a:srgbClr val="000066"/>
                </a:solidFill>
                <a:latin typeface="Trebuchet MS" panose="020B0603020202020204" pitchFamily="34" charset="0"/>
              </a:rPr>
              <a:t> </a:t>
            </a:r>
            <a:r>
              <a:rPr lang="pl-PL" sz="2400" b="1" i="1" dirty="0" err="1">
                <a:solidFill>
                  <a:srgbClr val="000066"/>
                </a:solidFill>
                <a:latin typeface="Trebuchet MS" panose="020B0603020202020204" pitchFamily="34" charset="0"/>
              </a:rPr>
              <a:t>gadolinium-doped</a:t>
            </a:r>
            <a:r>
              <a:rPr lang="pl-PL" sz="2400" b="1" i="1" dirty="0">
                <a:solidFill>
                  <a:srgbClr val="000066"/>
                </a:solidFill>
                <a:latin typeface="Trebuchet MS" panose="020B0603020202020204" pitchFamily="34" charset="0"/>
              </a:rPr>
              <a:t> </a:t>
            </a:r>
            <a:r>
              <a:rPr lang="pl-PL" sz="2400" b="1" i="1" dirty="0" err="1">
                <a:solidFill>
                  <a:srgbClr val="000066"/>
                </a:solidFill>
                <a:latin typeface="Trebuchet MS" panose="020B0603020202020204" pitchFamily="34" charset="0"/>
              </a:rPr>
              <a:t>ceria</a:t>
            </a:r>
            <a:r>
              <a:rPr lang="pl-PL" sz="2400" b="1" i="1" dirty="0">
                <a:solidFill>
                  <a:srgbClr val="000066"/>
                </a:solidFill>
                <a:latin typeface="Trebuchet MS" panose="020B0603020202020204" pitchFamily="34" charset="0"/>
              </a:rPr>
              <a:t> as </a:t>
            </a:r>
            <a:r>
              <a:rPr lang="pl-PL" sz="2400" b="1" i="1" dirty="0" err="1">
                <a:solidFill>
                  <a:srgbClr val="000066"/>
                </a:solidFill>
                <a:latin typeface="Trebuchet MS" panose="020B0603020202020204" pitchFamily="34" charset="0"/>
              </a:rPr>
              <a:t>an</a:t>
            </a:r>
            <a:r>
              <a:rPr lang="pl-PL" sz="2400" b="1" i="1" dirty="0">
                <a:solidFill>
                  <a:srgbClr val="000066"/>
                </a:solidFill>
                <a:latin typeface="Trebuchet MS" panose="020B0603020202020204" pitchFamily="34" charset="0"/>
              </a:rPr>
              <a:t> </a:t>
            </a:r>
            <a:r>
              <a:rPr lang="pl-PL" sz="2400" b="1" i="1" dirty="0" err="1">
                <a:solidFill>
                  <a:srgbClr val="000066"/>
                </a:solidFill>
                <a:latin typeface="Trebuchet MS" panose="020B0603020202020204" pitchFamily="34" charset="0"/>
              </a:rPr>
              <a:t>active</a:t>
            </a:r>
            <a:r>
              <a:rPr lang="pl-PL" sz="2400" b="1" i="1" dirty="0">
                <a:solidFill>
                  <a:srgbClr val="000066"/>
                </a:solidFill>
                <a:latin typeface="Trebuchet MS" panose="020B0603020202020204" pitchFamily="34" charset="0"/>
              </a:rPr>
              <a:t> </a:t>
            </a:r>
            <a:r>
              <a:rPr lang="pl-PL" sz="2400" b="1" i="1" dirty="0" err="1">
                <a:solidFill>
                  <a:srgbClr val="000066"/>
                </a:solidFill>
                <a:latin typeface="Trebuchet MS" panose="020B0603020202020204" pitchFamily="34" charset="0"/>
              </a:rPr>
              <a:t>oxidation</a:t>
            </a:r>
            <a:r>
              <a:rPr lang="pl-PL" sz="2400" b="1" i="1" dirty="0">
                <a:solidFill>
                  <a:srgbClr val="000066"/>
                </a:solidFill>
                <a:latin typeface="Trebuchet MS" panose="020B0603020202020204" pitchFamily="34" charset="0"/>
              </a:rPr>
              <a:t> </a:t>
            </a:r>
            <a:r>
              <a:rPr lang="pl-PL" sz="2400" b="1" i="1" dirty="0" err="1">
                <a:solidFill>
                  <a:srgbClr val="000066"/>
                </a:solidFill>
                <a:latin typeface="Trebuchet MS" panose="020B0603020202020204" pitchFamily="34" charset="0"/>
              </a:rPr>
              <a:t>catalyst</a:t>
            </a:r>
            <a:r>
              <a:rPr lang="pl-PL" sz="2400" b="1" i="1" dirty="0">
                <a:solidFill>
                  <a:srgbClr val="000066"/>
                </a:solidFill>
                <a:latin typeface="Trebuchet MS" panose="020B0603020202020204" pitchFamily="34" charset="0"/>
              </a:rPr>
              <a:t>: </a:t>
            </a:r>
            <a:r>
              <a:rPr lang="pl-PL" sz="2400" b="1" i="1" dirty="0" err="1">
                <a:solidFill>
                  <a:srgbClr val="000066"/>
                </a:solidFill>
                <a:latin typeface="Trebuchet MS" panose="020B0603020202020204" pitchFamily="34" charset="0"/>
              </a:rPr>
              <a:t>synergistic</a:t>
            </a:r>
            <a:r>
              <a:rPr lang="pl-PL" sz="2400" b="1" i="1" dirty="0">
                <a:solidFill>
                  <a:srgbClr val="000066"/>
                </a:solidFill>
                <a:latin typeface="Trebuchet MS" panose="020B0603020202020204" pitchFamily="34" charset="0"/>
              </a:rPr>
              <a:t> </a:t>
            </a:r>
            <a:r>
              <a:rPr lang="pl-PL" sz="2400" b="1" i="1" dirty="0" err="1">
                <a:solidFill>
                  <a:srgbClr val="000066"/>
                </a:solidFill>
                <a:latin typeface="Trebuchet MS" panose="020B0603020202020204" pitchFamily="34" charset="0"/>
              </a:rPr>
              <a:t>effect</a:t>
            </a:r>
            <a:r>
              <a:rPr lang="pl-PL" sz="2400" b="1" i="1" dirty="0">
                <a:solidFill>
                  <a:srgbClr val="000066"/>
                </a:solidFill>
                <a:latin typeface="Trebuchet MS" panose="020B0603020202020204" pitchFamily="34" charset="0"/>
              </a:rPr>
              <a:t> of </a:t>
            </a:r>
            <a:r>
              <a:rPr lang="pl-PL" sz="2400" b="1" i="1" dirty="0" err="1">
                <a:solidFill>
                  <a:srgbClr val="000066"/>
                </a:solidFill>
                <a:latin typeface="Trebuchet MS" panose="020B0603020202020204" pitchFamily="34" charset="0"/>
              </a:rPr>
              <a:t>chemical</a:t>
            </a:r>
            <a:r>
              <a:rPr lang="pl-PL" sz="2400" b="1" i="1" dirty="0">
                <a:solidFill>
                  <a:srgbClr val="000066"/>
                </a:solidFill>
                <a:latin typeface="Trebuchet MS" panose="020B0603020202020204" pitchFamily="34" charset="0"/>
              </a:rPr>
              <a:t> </a:t>
            </a:r>
            <a:r>
              <a:rPr lang="pl-PL" sz="2400" b="1" i="1" dirty="0" err="1">
                <a:solidFill>
                  <a:srgbClr val="000066"/>
                </a:solidFill>
                <a:latin typeface="Trebuchet MS" panose="020B0603020202020204" pitchFamily="34" charset="0"/>
              </a:rPr>
              <a:t>composition</a:t>
            </a:r>
            <a:r>
              <a:rPr lang="pl-PL" sz="2400" b="1" i="1" dirty="0">
                <a:solidFill>
                  <a:srgbClr val="000066"/>
                </a:solidFill>
                <a:latin typeface="Trebuchet MS" panose="020B0603020202020204" pitchFamily="34" charset="0"/>
              </a:rPr>
              <a:t> and </a:t>
            </a:r>
            <a:r>
              <a:rPr lang="pl-PL" sz="2400" b="1" i="1" dirty="0" err="1">
                <a:solidFill>
                  <a:srgbClr val="000066"/>
                </a:solidFill>
                <a:latin typeface="Trebuchet MS" panose="020B0603020202020204" pitchFamily="34" charset="0"/>
              </a:rPr>
              <a:t>structural</a:t>
            </a:r>
            <a:r>
              <a:rPr lang="pl-PL" sz="2400" b="1" i="1" dirty="0">
                <a:solidFill>
                  <a:srgbClr val="000066"/>
                </a:solidFill>
                <a:latin typeface="Trebuchet MS" panose="020B0603020202020204" pitchFamily="34" charset="0"/>
              </a:rPr>
              <a:t> hierarchy</a:t>
            </a:r>
            <a:endParaRPr lang="fr-FR" sz="2400" b="1" i="1" dirty="0">
              <a:solidFill>
                <a:srgbClr val="000066"/>
              </a:solidFill>
              <a:latin typeface="Trebuchet MS" panose="020B0603020202020204" pitchFamily="34" charset="0"/>
            </a:endParaRPr>
          </a:p>
        </p:txBody>
      </p:sp>
      <p:pic>
        <p:nvPicPr>
          <p:cNvPr id="12" name="Picture 2" descr="Z:\ESTEEM 3\logo\Esteem3_Logo_1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945" y="677122"/>
            <a:ext cx="4971055" cy="342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-5512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2202" y="6507396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18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21015C5-7C71-2C47-9237-92C8E46540D2}"/>
              </a:ext>
            </a:extLst>
          </p:cNvPr>
          <p:cNvSpPr txBox="1"/>
          <p:nvPr/>
        </p:nvSpPr>
        <p:spPr>
          <a:xfrm>
            <a:off x="921358" y="5971471"/>
            <a:ext cx="75022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0" i="0" dirty="0">
                <a:solidFill>
                  <a:schemeClr val="bg2">
                    <a:lumMod val="25000"/>
                  </a:schemeClr>
                </a:solidFill>
                <a:effectLst/>
                <a:latin typeface="PT Sans" panose="020B0503020203020204" pitchFamily="34" charset="77"/>
              </a:rPr>
              <a:t>THIS PROJECT HAS RECEIVED FUNDING FROM THE EUROPEAN UNION’S HORIZON 2020 RESEARCH AND INNOVATION PROGRAMME UNDER GRANT AGREEMENT NO </a:t>
            </a:r>
            <a:r>
              <a:rPr lang="fr-FR" sz="1200" b="1" i="0" dirty="0">
                <a:solidFill>
                  <a:schemeClr val="bg2">
                    <a:lumMod val="25000"/>
                  </a:schemeClr>
                </a:solidFill>
                <a:effectLst/>
                <a:latin typeface="PT Sans" panose="020B0503020203020204" pitchFamily="34" charset="77"/>
              </a:rPr>
              <a:t>823717</a:t>
            </a:r>
            <a:endParaRPr lang="fr-FR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Image 3" descr="Une image contenant texte, plante&#10;&#10;Description générée automatiquement">
            <a:extLst>
              <a:ext uri="{FF2B5EF4-FFF2-40B4-BE49-F238E27FC236}">
                <a16:creationId xmlns:a16="http://schemas.microsoft.com/office/drawing/2014/main" id="{8CC559C1-E4C0-484F-8C89-955CE94C28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10" y="5947399"/>
            <a:ext cx="606501" cy="46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859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Obraz 64">
            <a:extLst>
              <a:ext uri="{FF2B5EF4-FFF2-40B4-BE49-F238E27FC236}">
                <a16:creationId xmlns:a16="http://schemas.microsoft.com/office/drawing/2014/main" id="{0F6913E7-46B9-5C8B-6F59-43B377675D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08"/>
          <a:stretch/>
        </p:blipFill>
        <p:spPr>
          <a:xfrm>
            <a:off x="1" y="1371602"/>
            <a:ext cx="9142044" cy="5104046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2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7B6C76F6-1DA2-4573-8AD6-E911C32BC720}"/>
              </a:ext>
            </a:extLst>
          </p:cNvPr>
          <p:cNvSpPr txBox="1">
            <a:spLocks/>
          </p:cNvSpPr>
          <p:nvPr/>
        </p:nvSpPr>
        <p:spPr>
          <a:xfrm>
            <a:off x="457200" y="1556346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F993A0B-608E-8F97-1EB0-68CBCF7EC7ED}"/>
              </a:ext>
            </a:extLst>
          </p:cNvPr>
          <p:cNvSpPr txBox="1">
            <a:spLocks/>
          </p:cNvSpPr>
          <p:nvPr/>
        </p:nvSpPr>
        <p:spPr>
          <a:xfrm>
            <a:off x="608939" y="1493548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3" name="Espace réservé du contenu 1">
            <a:extLst>
              <a:ext uri="{FF2B5EF4-FFF2-40B4-BE49-F238E27FC236}">
                <a16:creationId xmlns:a16="http://schemas.microsoft.com/office/drawing/2014/main" id="{AC296F01-EB76-DA93-7440-55CB53BFD98E}"/>
              </a:ext>
            </a:extLst>
          </p:cNvPr>
          <p:cNvSpPr txBox="1">
            <a:spLocks/>
          </p:cNvSpPr>
          <p:nvPr/>
        </p:nvSpPr>
        <p:spPr>
          <a:xfrm>
            <a:off x="4018061" y="1095686"/>
            <a:ext cx="1975235" cy="7074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dirty="0" err="1">
                <a:solidFill>
                  <a:srgbClr val="000066"/>
                </a:solidFill>
                <a:latin typeface="+mn-lt"/>
              </a:rPr>
              <a:t>Motivation</a:t>
            </a:r>
            <a:endParaRPr lang="pl-PL" dirty="0">
              <a:solidFill>
                <a:srgbClr val="000066"/>
              </a:solidFill>
              <a:latin typeface="+mn-lt"/>
            </a:endParaRP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endParaRPr lang="pl-PL" dirty="0">
              <a:solidFill>
                <a:srgbClr val="000066"/>
              </a:solidFill>
              <a:latin typeface="+mn-lt"/>
            </a:endParaRPr>
          </a:p>
          <a:p>
            <a:pPr algn="l"/>
            <a:endParaRPr lang="pl-PL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66" name="Prostokąt 65">
            <a:extLst>
              <a:ext uri="{FF2B5EF4-FFF2-40B4-BE49-F238E27FC236}">
                <a16:creationId xmlns:a16="http://schemas.microsoft.com/office/drawing/2014/main" id="{F57808E8-40D9-8BED-C6F0-A7F052116480}"/>
              </a:ext>
            </a:extLst>
          </p:cNvPr>
          <p:cNvSpPr/>
          <p:nvPr/>
        </p:nvSpPr>
        <p:spPr>
          <a:xfrm>
            <a:off x="211064" y="4728703"/>
            <a:ext cx="4262088" cy="154039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67" name="Prostokąt 66">
            <a:extLst>
              <a:ext uri="{FF2B5EF4-FFF2-40B4-BE49-F238E27FC236}">
                <a16:creationId xmlns:a16="http://schemas.microsoft.com/office/drawing/2014/main" id="{33CA0E11-B49A-392D-589F-E15AA9B37D73}"/>
              </a:ext>
            </a:extLst>
          </p:cNvPr>
          <p:cNvSpPr/>
          <p:nvPr/>
        </p:nvSpPr>
        <p:spPr>
          <a:xfrm>
            <a:off x="4612236" y="4091851"/>
            <a:ext cx="4340629" cy="218124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68" name="Prostokąt 67">
            <a:extLst>
              <a:ext uri="{FF2B5EF4-FFF2-40B4-BE49-F238E27FC236}">
                <a16:creationId xmlns:a16="http://schemas.microsoft.com/office/drawing/2014/main" id="{6FD367C5-EA4F-4C6D-1986-3CD6392894C4}"/>
              </a:ext>
            </a:extLst>
          </p:cNvPr>
          <p:cNvSpPr/>
          <p:nvPr/>
        </p:nvSpPr>
        <p:spPr>
          <a:xfrm>
            <a:off x="4612608" y="1908363"/>
            <a:ext cx="4328318" cy="2072114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76" name="Obraz 75">
            <a:extLst>
              <a:ext uri="{FF2B5EF4-FFF2-40B4-BE49-F238E27FC236}">
                <a16:creationId xmlns:a16="http://schemas.microsoft.com/office/drawing/2014/main" id="{D415C8BF-9D8D-AE2D-E13A-D36A9C369B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6144" y="5298495"/>
            <a:ext cx="2818645" cy="847753"/>
          </a:xfrm>
          <a:prstGeom prst="rect">
            <a:avLst/>
          </a:prstGeom>
        </p:spPr>
      </p:pic>
      <p:sp>
        <p:nvSpPr>
          <p:cNvPr id="77" name="pole tekstowe 76">
            <a:extLst>
              <a:ext uri="{FF2B5EF4-FFF2-40B4-BE49-F238E27FC236}">
                <a16:creationId xmlns:a16="http://schemas.microsoft.com/office/drawing/2014/main" id="{08E7B63F-4AE9-5E7E-2ED6-E432A54173EB}"/>
              </a:ext>
            </a:extLst>
          </p:cNvPr>
          <p:cNvSpPr txBox="1"/>
          <p:nvPr/>
        </p:nvSpPr>
        <p:spPr>
          <a:xfrm>
            <a:off x="6756807" y="4191769"/>
            <a:ext cx="223347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350" b="1" dirty="0" err="1">
                <a:solidFill>
                  <a:srgbClr val="000000"/>
                </a:solidFill>
                <a:ea typeface="Calibri" panose="020F0502020204030204" pitchFamily="34" charset="0"/>
              </a:rPr>
              <a:t>Oxygen</a:t>
            </a:r>
            <a:r>
              <a:rPr lang="pl-PL" sz="1350" b="1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pl-PL" sz="1350" b="1" dirty="0" err="1">
                <a:solidFill>
                  <a:srgbClr val="000000"/>
                </a:solidFill>
                <a:ea typeface="Calibri" panose="020F0502020204030204" pitchFamily="34" charset="0"/>
              </a:rPr>
              <a:t>buffer</a:t>
            </a:r>
            <a:endParaRPr lang="pl-PL" sz="1350" b="1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r>
              <a:rPr lang="en-US" sz="1350" b="1" dirty="0">
                <a:solidFill>
                  <a:srgbClr val="000000"/>
                </a:solidFill>
                <a:ea typeface="Calibri" panose="020F0502020204030204" pitchFamily="34" charset="0"/>
              </a:rPr>
              <a:t>(Ce</a:t>
            </a:r>
            <a:r>
              <a:rPr lang="en-US" sz="1350" b="1" baseline="30000" dirty="0">
                <a:solidFill>
                  <a:srgbClr val="000000"/>
                </a:solidFill>
                <a:ea typeface="Calibri" panose="020F0502020204030204" pitchFamily="34" charset="0"/>
              </a:rPr>
              <a:t>IV </a:t>
            </a:r>
            <a:r>
              <a:rPr lang="en-US" sz="1350" b="1" dirty="0">
                <a:solidFill>
                  <a:srgbClr val="000000"/>
                </a:solidFill>
                <a:ea typeface="Calibri" panose="020F0502020204030204" pitchFamily="34" charset="0"/>
              </a:rPr>
              <a:t>O</a:t>
            </a:r>
            <a:r>
              <a:rPr lang="en-US" sz="1350" b="1" baseline="-25000" dirty="0">
                <a:solidFill>
                  <a:srgbClr val="000000"/>
                </a:solidFill>
                <a:ea typeface="Calibri" panose="020F0502020204030204" pitchFamily="34" charset="0"/>
              </a:rPr>
              <a:t>2</a:t>
            </a:r>
            <a:r>
              <a:rPr lang="en-US" sz="1350" b="1" dirty="0">
                <a:solidFill>
                  <a:srgbClr val="000000"/>
                </a:solidFill>
                <a:ea typeface="Calibri" panose="020F0502020204030204" pitchFamily="34" charset="0"/>
              </a:rPr>
              <a:t> ↔ Ce</a:t>
            </a:r>
            <a:r>
              <a:rPr lang="en-US" sz="1350" b="1" baseline="30000" dirty="0">
                <a:solidFill>
                  <a:srgbClr val="000000"/>
                </a:solidFill>
                <a:ea typeface="Calibri" panose="020F0502020204030204" pitchFamily="34" charset="0"/>
              </a:rPr>
              <a:t>IV</a:t>
            </a:r>
            <a:r>
              <a:rPr lang="en-US" sz="1350" b="1" baseline="-25000" dirty="0">
                <a:solidFill>
                  <a:srgbClr val="000000"/>
                </a:solidFill>
                <a:ea typeface="Calibri" panose="020F0502020204030204" pitchFamily="34" charset="0"/>
              </a:rPr>
              <a:t>1−x</a:t>
            </a:r>
            <a:r>
              <a:rPr lang="en-US" sz="1350" b="1" dirty="0">
                <a:solidFill>
                  <a:srgbClr val="000000"/>
                </a:solidFill>
                <a:ea typeface="Calibri" panose="020F0502020204030204" pitchFamily="34" charset="0"/>
              </a:rPr>
              <a:t>Ce</a:t>
            </a:r>
            <a:r>
              <a:rPr lang="en-US" sz="1350" b="1" baseline="30000" dirty="0">
                <a:solidFill>
                  <a:srgbClr val="000000"/>
                </a:solidFill>
                <a:ea typeface="Calibri" panose="020F0502020204030204" pitchFamily="34" charset="0"/>
              </a:rPr>
              <a:t>III</a:t>
            </a:r>
            <a:r>
              <a:rPr lang="en-US" sz="1350" b="1" baseline="-25000" dirty="0">
                <a:solidFill>
                  <a:srgbClr val="000000"/>
                </a:solidFill>
                <a:ea typeface="Calibri" panose="020F0502020204030204" pitchFamily="34" charset="0"/>
              </a:rPr>
              <a:t>x</a:t>
            </a:r>
            <a:r>
              <a:rPr lang="en-US" sz="1350" b="1" dirty="0">
                <a:solidFill>
                  <a:srgbClr val="000000"/>
                </a:solidFill>
                <a:ea typeface="Calibri" panose="020F0502020204030204" pitchFamily="34" charset="0"/>
              </a:rPr>
              <a:t>O</a:t>
            </a:r>
            <a:r>
              <a:rPr lang="en-US" sz="1350" b="1" baseline="-25000" dirty="0">
                <a:solidFill>
                  <a:srgbClr val="000000"/>
                </a:solidFill>
                <a:ea typeface="Calibri" panose="020F0502020204030204" pitchFamily="34" charset="0"/>
              </a:rPr>
              <a:t>2−x/2</a:t>
            </a:r>
            <a:r>
              <a:rPr lang="en-US" sz="1350" b="1" dirty="0">
                <a:solidFill>
                  <a:srgbClr val="000000"/>
                </a:solidFill>
                <a:ea typeface="Calibri" panose="020F0502020204030204" pitchFamily="34" charset="0"/>
              </a:rPr>
              <a:t>) </a:t>
            </a:r>
            <a:endParaRPr lang="pl-PL" sz="1350" b="1" dirty="0"/>
          </a:p>
        </p:txBody>
      </p:sp>
      <p:sp>
        <p:nvSpPr>
          <p:cNvPr id="78" name="Prostokąt 77">
            <a:extLst>
              <a:ext uri="{FF2B5EF4-FFF2-40B4-BE49-F238E27FC236}">
                <a16:creationId xmlns:a16="http://schemas.microsoft.com/office/drawing/2014/main" id="{563E7150-872E-A184-33C7-5572E584D777}"/>
              </a:ext>
            </a:extLst>
          </p:cNvPr>
          <p:cNvSpPr/>
          <p:nvPr/>
        </p:nvSpPr>
        <p:spPr>
          <a:xfrm>
            <a:off x="6106144" y="5329316"/>
            <a:ext cx="2661243" cy="1700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79" name="pole tekstowe 78">
            <a:extLst>
              <a:ext uri="{FF2B5EF4-FFF2-40B4-BE49-F238E27FC236}">
                <a16:creationId xmlns:a16="http://schemas.microsoft.com/office/drawing/2014/main" id="{61CF6650-5590-3530-CD9A-4BD800A84718}"/>
              </a:ext>
            </a:extLst>
          </p:cNvPr>
          <p:cNvSpPr txBox="1"/>
          <p:nvPr/>
        </p:nvSpPr>
        <p:spPr>
          <a:xfrm>
            <a:off x="4696020" y="4165950"/>
            <a:ext cx="831656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pl-PL" sz="165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CeO</a:t>
            </a:r>
            <a:r>
              <a:rPr lang="pl-PL" sz="165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</a:p>
        </p:txBody>
      </p:sp>
      <p:sp>
        <p:nvSpPr>
          <p:cNvPr id="80" name="pole tekstowe 79">
            <a:extLst>
              <a:ext uri="{FF2B5EF4-FFF2-40B4-BE49-F238E27FC236}">
                <a16:creationId xmlns:a16="http://schemas.microsoft.com/office/drawing/2014/main" id="{0F4C4B09-BCC3-4BC7-448F-6EA3310AE827}"/>
              </a:ext>
            </a:extLst>
          </p:cNvPr>
          <p:cNvSpPr txBox="1"/>
          <p:nvPr/>
        </p:nvSpPr>
        <p:spPr>
          <a:xfrm>
            <a:off x="7955295" y="5298495"/>
            <a:ext cx="120048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50" dirty="0"/>
              <a:t>γ</a:t>
            </a:r>
            <a:r>
              <a:rPr lang="pl-PL" sz="1350" dirty="0"/>
              <a:t>-Al</a:t>
            </a:r>
            <a:r>
              <a:rPr lang="pl-PL" sz="1350" baseline="-25000" dirty="0"/>
              <a:t>2</a:t>
            </a:r>
            <a:r>
              <a:rPr lang="pl-PL" sz="1350" dirty="0"/>
              <a:t>O</a:t>
            </a:r>
            <a:r>
              <a:rPr lang="pl-PL" sz="1350" baseline="-25000" dirty="0"/>
              <a:t>3</a:t>
            </a:r>
            <a:endParaRPr lang="pl-PL" sz="1350" dirty="0"/>
          </a:p>
        </p:txBody>
      </p:sp>
      <p:sp>
        <p:nvSpPr>
          <p:cNvPr id="81" name="pole tekstowe 80">
            <a:extLst>
              <a:ext uri="{FF2B5EF4-FFF2-40B4-BE49-F238E27FC236}">
                <a16:creationId xmlns:a16="http://schemas.microsoft.com/office/drawing/2014/main" id="{DA82C125-7C8A-D983-1F2B-A6C11AEF04F2}"/>
              </a:ext>
            </a:extLst>
          </p:cNvPr>
          <p:cNvSpPr txBox="1"/>
          <p:nvPr/>
        </p:nvSpPr>
        <p:spPr>
          <a:xfrm>
            <a:off x="6498182" y="5298495"/>
            <a:ext cx="10760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dirty="0"/>
              <a:t>Rh, Pd, Pt</a:t>
            </a:r>
          </a:p>
        </p:txBody>
      </p:sp>
      <p:pic>
        <p:nvPicPr>
          <p:cNvPr id="84" name="Symbol zastępczy zawartości 3">
            <a:extLst>
              <a:ext uri="{FF2B5EF4-FFF2-40B4-BE49-F238E27FC236}">
                <a16:creationId xmlns:a16="http://schemas.microsoft.com/office/drawing/2014/main" id="{0BE3C24E-98CE-739A-D155-E66452932C2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" r="1971"/>
          <a:stretch/>
        </p:blipFill>
        <p:spPr>
          <a:xfrm>
            <a:off x="4641824" y="4634406"/>
            <a:ext cx="1828282" cy="1065191"/>
          </a:xfrm>
          <a:prstGeom prst="rect">
            <a:avLst/>
          </a:prstGeom>
        </p:spPr>
      </p:pic>
      <p:sp>
        <p:nvSpPr>
          <p:cNvPr id="85" name="Strzałka: zakrzywiona w lewo 84">
            <a:extLst>
              <a:ext uri="{FF2B5EF4-FFF2-40B4-BE49-F238E27FC236}">
                <a16:creationId xmlns:a16="http://schemas.microsoft.com/office/drawing/2014/main" id="{6A0828EA-0C24-F830-4E33-D20ED204A394}"/>
              </a:ext>
            </a:extLst>
          </p:cNvPr>
          <p:cNvSpPr/>
          <p:nvPr/>
        </p:nvSpPr>
        <p:spPr>
          <a:xfrm rot="17807838">
            <a:off x="6474740" y="3652702"/>
            <a:ext cx="491699" cy="2457196"/>
          </a:xfrm>
          <a:prstGeom prst="curvedLeftArrow">
            <a:avLst>
              <a:gd name="adj1" fmla="val 25000"/>
              <a:gd name="adj2" fmla="val 50000"/>
              <a:gd name="adj3" fmla="val 305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>
              <a:solidFill>
                <a:schemeClr val="tx1"/>
              </a:solidFill>
            </a:endParaRPr>
          </a:p>
        </p:txBody>
      </p:sp>
      <p:pic>
        <p:nvPicPr>
          <p:cNvPr id="86" name="Obraz 85">
            <a:extLst>
              <a:ext uri="{FF2B5EF4-FFF2-40B4-BE49-F238E27FC236}">
                <a16:creationId xmlns:a16="http://schemas.microsoft.com/office/drawing/2014/main" id="{5256DD43-A628-A369-63D3-892B0FB6132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519" b="5324"/>
          <a:stretch/>
        </p:blipFill>
        <p:spPr>
          <a:xfrm>
            <a:off x="4944484" y="2178889"/>
            <a:ext cx="3611052" cy="1773809"/>
          </a:xfrm>
          <a:prstGeom prst="rect">
            <a:avLst/>
          </a:prstGeom>
        </p:spPr>
      </p:pic>
      <p:sp>
        <p:nvSpPr>
          <p:cNvPr id="87" name="pole tekstowe 86">
            <a:extLst>
              <a:ext uri="{FF2B5EF4-FFF2-40B4-BE49-F238E27FC236}">
                <a16:creationId xmlns:a16="http://schemas.microsoft.com/office/drawing/2014/main" id="{7D19C773-8356-30B7-66F6-5FC0FE529419}"/>
              </a:ext>
            </a:extLst>
          </p:cNvPr>
          <p:cNvSpPr txBox="1"/>
          <p:nvPr/>
        </p:nvSpPr>
        <p:spPr>
          <a:xfrm>
            <a:off x="4989250" y="1908363"/>
            <a:ext cx="356628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500" b="1" dirty="0"/>
              <a:t>Automotive </a:t>
            </a:r>
            <a:r>
              <a:rPr lang="pl-PL" sz="1500" b="1" dirty="0" err="1"/>
              <a:t>catalyst</a:t>
            </a:r>
            <a:endParaRPr lang="pl-PL" sz="1500" b="1" dirty="0"/>
          </a:p>
        </p:txBody>
      </p:sp>
      <p:pic>
        <p:nvPicPr>
          <p:cNvPr id="88" name="Obraz 87">
            <a:extLst>
              <a:ext uri="{FF2B5EF4-FFF2-40B4-BE49-F238E27FC236}">
                <a16:creationId xmlns:a16="http://schemas.microsoft.com/office/drawing/2014/main" id="{17E816F5-D1FF-A842-B3C5-A6A16B44AD3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57"/>
          <a:stretch/>
        </p:blipFill>
        <p:spPr>
          <a:xfrm>
            <a:off x="1786069" y="5088455"/>
            <a:ext cx="1167419" cy="1060961"/>
          </a:xfrm>
          <a:prstGeom prst="rect">
            <a:avLst/>
          </a:prstGeom>
        </p:spPr>
      </p:pic>
      <p:sp>
        <p:nvSpPr>
          <p:cNvPr id="89" name="Strzałka: w prawo 88">
            <a:extLst>
              <a:ext uri="{FF2B5EF4-FFF2-40B4-BE49-F238E27FC236}">
                <a16:creationId xmlns:a16="http://schemas.microsoft.com/office/drawing/2014/main" id="{96FEFFB4-E840-A42D-878A-55CB99324B44}"/>
              </a:ext>
            </a:extLst>
          </p:cNvPr>
          <p:cNvSpPr/>
          <p:nvPr/>
        </p:nvSpPr>
        <p:spPr>
          <a:xfrm rot="5400000">
            <a:off x="6264556" y="3783629"/>
            <a:ext cx="551958" cy="508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90" name="Strzałka: w prawo 89">
            <a:extLst>
              <a:ext uri="{FF2B5EF4-FFF2-40B4-BE49-F238E27FC236}">
                <a16:creationId xmlns:a16="http://schemas.microsoft.com/office/drawing/2014/main" id="{9A4C2A6B-B17E-6ED2-37D7-9C768E2290CC}"/>
              </a:ext>
            </a:extLst>
          </p:cNvPr>
          <p:cNvSpPr/>
          <p:nvPr/>
        </p:nvSpPr>
        <p:spPr>
          <a:xfrm rot="10800000">
            <a:off x="4299508" y="5632021"/>
            <a:ext cx="551958" cy="508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92" name="pole tekstowe 91">
            <a:extLst>
              <a:ext uri="{FF2B5EF4-FFF2-40B4-BE49-F238E27FC236}">
                <a16:creationId xmlns:a16="http://schemas.microsoft.com/office/drawing/2014/main" id="{F84546DA-6382-0288-C1E8-0EC9EC65B910}"/>
              </a:ext>
            </a:extLst>
          </p:cNvPr>
          <p:cNvSpPr txBox="1"/>
          <p:nvPr/>
        </p:nvSpPr>
        <p:spPr>
          <a:xfrm>
            <a:off x="1659967" y="4742802"/>
            <a:ext cx="184581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pl-PL" sz="1500" b="1" dirty="0">
                <a:solidFill>
                  <a:srgbClr val="000000"/>
                </a:solidFill>
                <a:ea typeface="Calibri" panose="020F0502020204030204" pitchFamily="34" charset="0"/>
              </a:rPr>
              <a:t>Nano-</a:t>
            </a:r>
            <a:r>
              <a:rPr lang="pl-PL" sz="1500" b="1" dirty="0" err="1">
                <a:solidFill>
                  <a:srgbClr val="000000"/>
                </a:solidFill>
                <a:ea typeface="Calibri" panose="020F0502020204030204" pitchFamily="34" charset="0"/>
              </a:rPr>
              <a:t>size</a:t>
            </a:r>
            <a:r>
              <a:rPr lang="pl-PL" sz="1500" b="1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pl-PL" sz="1500" b="1" dirty="0" err="1">
                <a:solidFill>
                  <a:srgbClr val="000000"/>
                </a:solidFill>
                <a:ea typeface="Calibri" panose="020F0502020204030204" pitchFamily="34" charset="0"/>
              </a:rPr>
              <a:t>effect</a:t>
            </a:r>
            <a:endParaRPr lang="pl-PL" sz="1500" b="1" dirty="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pic>
        <p:nvPicPr>
          <p:cNvPr id="93" name="Obraz 92">
            <a:extLst>
              <a:ext uri="{FF2B5EF4-FFF2-40B4-BE49-F238E27FC236}">
                <a16:creationId xmlns:a16="http://schemas.microsoft.com/office/drawing/2014/main" id="{CB9C0E4C-C059-EF3E-1686-89E0E3907F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631673">
            <a:off x="3541750" y="5008965"/>
            <a:ext cx="510221" cy="452786"/>
          </a:xfrm>
          <a:prstGeom prst="rect">
            <a:avLst/>
          </a:prstGeom>
        </p:spPr>
      </p:pic>
      <p:sp>
        <p:nvSpPr>
          <p:cNvPr id="94" name="pole tekstowe 93">
            <a:extLst>
              <a:ext uri="{FF2B5EF4-FFF2-40B4-BE49-F238E27FC236}">
                <a16:creationId xmlns:a16="http://schemas.microsoft.com/office/drawing/2014/main" id="{55954996-4C9E-F420-A7D1-A19A15E96C18}"/>
              </a:ext>
            </a:extLst>
          </p:cNvPr>
          <p:cNvSpPr txBox="1"/>
          <p:nvPr/>
        </p:nvSpPr>
        <p:spPr>
          <a:xfrm>
            <a:off x="3269071" y="5639506"/>
            <a:ext cx="1097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 err="1"/>
              <a:t>Electronic</a:t>
            </a:r>
            <a:r>
              <a:rPr lang="pl-PL" sz="1200" b="1" dirty="0"/>
              <a:t> </a:t>
            </a:r>
            <a:r>
              <a:rPr lang="pl-PL" sz="1200" b="1" dirty="0" err="1"/>
              <a:t>structure</a:t>
            </a:r>
            <a:endParaRPr lang="pl-PL" sz="1200" b="1" dirty="0"/>
          </a:p>
        </p:txBody>
      </p:sp>
      <p:sp>
        <p:nvSpPr>
          <p:cNvPr id="95" name="pole tekstowe 94">
            <a:extLst>
              <a:ext uri="{FF2B5EF4-FFF2-40B4-BE49-F238E27FC236}">
                <a16:creationId xmlns:a16="http://schemas.microsoft.com/office/drawing/2014/main" id="{071A51F4-384B-E4E6-5559-1917F0AAB1A9}"/>
              </a:ext>
            </a:extLst>
          </p:cNvPr>
          <p:cNvSpPr txBox="1"/>
          <p:nvPr/>
        </p:nvSpPr>
        <p:spPr>
          <a:xfrm>
            <a:off x="3133890" y="5332146"/>
            <a:ext cx="12358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 err="1"/>
              <a:t>Microstrain</a:t>
            </a:r>
            <a:endParaRPr lang="pl-PL" sz="1200" b="1" dirty="0"/>
          </a:p>
        </p:txBody>
      </p:sp>
      <p:sp>
        <p:nvSpPr>
          <p:cNvPr id="96" name="pole tekstowe 95">
            <a:extLst>
              <a:ext uri="{FF2B5EF4-FFF2-40B4-BE49-F238E27FC236}">
                <a16:creationId xmlns:a16="http://schemas.microsoft.com/office/drawing/2014/main" id="{509C487A-921F-BEB1-9E69-188FF0437B0F}"/>
              </a:ext>
            </a:extLst>
          </p:cNvPr>
          <p:cNvSpPr txBox="1"/>
          <p:nvPr/>
        </p:nvSpPr>
        <p:spPr>
          <a:xfrm>
            <a:off x="59325" y="5592099"/>
            <a:ext cx="1573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 err="1"/>
              <a:t>Oxygen</a:t>
            </a:r>
            <a:r>
              <a:rPr lang="pl-PL" sz="1200" b="1" dirty="0"/>
              <a:t> </a:t>
            </a:r>
            <a:r>
              <a:rPr lang="pl-PL" sz="1200" b="1" dirty="0" err="1"/>
              <a:t>vaccancy</a:t>
            </a:r>
            <a:r>
              <a:rPr lang="pl-PL" sz="1200" b="1" dirty="0"/>
              <a:t> </a:t>
            </a:r>
            <a:r>
              <a:rPr lang="pl-PL" sz="1200" b="1" dirty="0" err="1"/>
              <a:t>concentration</a:t>
            </a:r>
            <a:endParaRPr lang="pl-PL" sz="1200" b="1" dirty="0"/>
          </a:p>
        </p:txBody>
      </p:sp>
      <p:sp>
        <p:nvSpPr>
          <p:cNvPr id="97" name="pole tekstowe 96">
            <a:extLst>
              <a:ext uri="{FF2B5EF4-FFF2-40B4-BE49-F238E27FC236}">
                <a16:creationId xmlns:a16="http://schemas.microsoft.com/office/drawing/2014/main" id="{D2F9267F-CD04-F5CE-6BEA-68CD90619D7C}"/>
              </a:ext>
            </a:extLst>
          </p:cNvPr>
          <p:cNvSpPr txBox="1"/>
          <p:nvPr/>
        </p:nvSpPr>
        <p:spPr>
          <a:xfrm>
            <a:off x="239967" y="5056396"/>
            <a:ext cx="1235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 err="1"/>
              <a:t>Lattice</a:t>
            </a:r>
            <a:r>
              <a:rPr lang="pl-PL" sz="1200" b="1" dirty="0"/>
              <a:t> </a:t>
            </a:r>
            <a:r>
              <a:rPr lang="pl-PL" sz="1200" b="1" dirty="0" err="1"/>
              <a:t>parameter</a:t>
            </a:r>
            <a:endParaRPr lang="pl-PL" sz="1200" b="1" dirty="0"/>
          </a:p>
        </p:txBody>
      </p:sp>
      <p:pic>
        <p:nvPicPr>
          <p:cNvPr id="98" name="Obraz 97">
            <a:extLst>
              <a:ext uri="{FF2B5EF4-FFF2-40B4-BE49-F238E27FC236}">
                <a16:creationId xmlns:a16="http://schemas.microsoft.com/office/drawing/2014/main" id="{7B6E5A9F-372B-832D-2A08-28F10F7048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5208" y="5659636"/>
            <a:ext cx="510221" cy="452786"/>
          </a:xfrm>
          <a:prstGeom prst="rect">
            <a:avLst/>
          </a:prstGeom>
        </p:spPr>
      </p:pic>
      <p:pic>
        <p:nvPicPr>
          <p:cNvPr id="99" name="Obraz 98">
            <a:extLst>
              <a:ext uri="{FF2B5EF4-FFF2-40B4-BE49-F238E27FC236}">
                <a16:creationId xmlns:a16="http://schemas.microsoft.com/office/drawing/2014/main" id="{F907CA6A-416F-925C-61E2-B6E09AEF1F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6439646">
            <a:off x="1230093" y="5796850"/>
            <a:ext cx="510221" cy="452786"/>
          </a:xfrm>
          <a:prstGeom prst="rect">
            <a:avLst/>
          </a:prstGeom>
        </p:spPr>
      </p:pic>
      <p:pic>
        <p:nvPicPr>
          <p:cNvPr id="100" name="Obraz 99">
            <a:extLst>
              <a:ext uri="{FF2B5EF4-FFF2-40B4-BE49-F238E27FC236}">
                <a16:creationId xmlns:a16="http://schemas.microsoft.com/office/drawing/2014/main" id="{E9D92CAD-80A2-E455-D794-1F4989FF98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9841185">
            <a:off x="1222964" y="5020881"/>
            <a:ext cx="510221" cy="452786"/>
          </a:xfrm>
          <a:prstGeom prst="rect">
            <a:avLst/>
          </a:prstGeom>
        </p:spPr>
      </p:pic>
      <p:cxnSp>
        <p:nvCxnSpPr>
          <p:cNvPr id="101" name="Łącznik prosty 100">
            <a:extLst>
              <a:ext uri="{FF2B5EF4-FFF2-40B4-BE49-F238E27FC236}">
                <a16:creationId xmlns:a16="http://schemas.microsoft.com/office/drawing/2014/main" id="{BE99D04E-4743-39F6-0A97-4FBBD7E8FE25}"/>
              </a:ext>
            </a:extLst>
          </p:cNvPr>
          <p:cNvCxnSpPr>
            <a:cxnSpLocks/>
            <a:stCxn id="113" idx="0"/>
            <a:endCxn id="102" idx="0"/>
          </p:cNvCxnSpPr>
          <p:nvPr/>
        </p:nvCxnSpPr>
        <p:spPr>
          <a:xfrm flipH="1">
            <a:off x="2804319" y="5045622"/>
            <a:ext cx="895382" cy="12766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" name="Owal 101">
            <a:extLst>
              <a:ext uri="{FF2B5EF4-FFF2-40B4-BE49-F238E27FC236}">
                <a16:creationId xmlns:a16="http://schemas.microsoft.com/office/drawing/2014/main" id="{EC91CDB7-6D6C-13E7-4B8D-403783E0656A}"/>
              </a:ext>
            </a:extLst>
          </p:cNvPr>
          <p:cNvSpPr/>
          <p:nvPr/>
        </p:nvSpPr>
        <p:spPr>
          <a:xfrm>
            <a:off x="2756071" y="5173288"/>
            <a:ext cx="96494" cy="964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cxnSp>
        <p:nvCxnSpPr>
          <p:cNvPr id="103" name="Łącznik prosty 102">
            <a:extLst>
              <a:ext uri="{FF2B5EF4-FFF2-40B4-BE49-F238E27FC236}">
                <a16:creationId xmlns:a16="http://schemas.microsoft.com/office/drawing/2014/main" id="{59F45C45-6AE7-B24C-149F-4AD270D44418}"/>
              </a:ext>
            </a:extLst>
          </p:cNvPr>
          <p:cNvCxnSpPr>
            <a:cxnSpLocks/>
            <a:stCxn id="113" idx="4"/>
            <a:endCxn id="102" idx="4"/>
          </p:cNvCxnSpPr>
          <p:nvPr/>
        </p:nvCxnSpPr>
        <p:spPr>
          <a:xfrm flipH="1" flipV="1">
            <a:off x="2804319" y="5269781"/>
            <a:ext cx="895382" cy="9270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Owal 103">
            <a:extLst>
              <a:ext uri="{FF2B5EF4-FFF2-40B4-BE49-F238E27FC236}">
                <a16:creationId xmlns:a16="http://schemas.microsoft.com/office/drawing/2014/main" id="{C138AE62-FD95-EC19-CB24-5C7D8AF78ED9}"/>
              </a:ext>
            </a:extLst>
          </p:cNvPr>
          <p:cNvSpPr/>
          <p:nvPr/>
        </p:nvSpPr>
        <p:spPr>
          <a:xfrm>
            <a:off x="2705573" y="5712282"/>
            <a:ext cx="96494" cy="964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05" name="Owal 104">
            <a:extLst>
              <a:ext uri="{FF2B5EF4-FFF2-40B4-BE49-F238E27FC236}">
                <a16:creationId xmlns:a16="http://schemas.microsoft.com/office/drawing/2014/main" id="{BBAE9628-19EB-8C1D-3102-CBC89D5FA1CC}"/>
              </a:ext>
            </a:extLst>
          </p:cNvPr>
          <p:cNvSpPr/>
          <p:nvPr/>
        </p:nvSpPr>
        <p:spPr>
          <a:xfrm>
            <a:off x="2297730" y="5764716"/>
            <a:ext cx="96494" cy="964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06" name="Owal 105">
            <a:extLst>
              <a:ext uri="{FF2B5EF4-FFF2-40B4-BE49-F238E27FC236}">
                <a16:creationId xmlns:a16="http://schemas.microsoft.com/office/drawing/2014/main" id="{7A520B2F-107F-6B56-57B6-AC9F89C6A8C4}"/>
              </a:ext>
            </a:extLst>
          </p:cNvPr>
          <p:cNvSpPr/>
          <p:nvPr/>
        </p:nvSpPr>
        <p:spPr>
          <a:xfrm>
            <a:off x="1967313" y="5389752"/>
            <a:ext cx="96494" cy="964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cxnSp>
        <p:nvCxnSpPr>
          <p:cNvPr id="107" name="Łącznik prosty 106">
            <a:extLst>
              <a:ext uri="{FF2B5EF4-FFF2-40B4-BE49-F238E27FC236}">
                <a16:creationId xmlns:a16="http://schemas.microsoft.com/office/drawing/2014/main" id="{AFEC6AD2-4B06-45A9-666B-33F66D735C09}"/>
              </a:ext>
            </a:extLst>
          </p:cNvPr>
          <p:cNvCxnSpPr>
            <a:cxnSpLocks/>
            <a:stCxn id="106" idx="7"/>
          </p:cNvCxnSpPr>
          <p:nvPr/>
        </p:nvCxnSpPr>
        <p:spPr>
          <a:xfrm flipH="1" flipV="1">
            <a:off x="1637021" y="5125021"/>
            <a:ext cx="412655" cy="278863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Łącznik prosty 107">
            <a:extLst>
              <a:ext uri="{FF2B5EF4-FFF2-40B4-BE49-F238E27FC236}">
                <a16:creationId xmlns:a16="http://schemas.microsoft.com/office/drawing/2014/main" id="{B26EB767-6B04-F5C9-2FA2-A118BBB44ACE}"/>
              </a:ext>
            </a:extLst>
          </p:cNvPr>
          <p:cNvCxnSpPr>
            <a:cxnSpLocks/>
          </p:cNvCxnSpPr>
          <p:nvPr/>
        </p:nvCxnSpPr>
        <p:spPr>
          <a:xfrm flipH="1" flipV="1">
            <a:off x="1563411" y="5441098"/>
            <a:ext cx="464357" cy="47891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Łącznik prosty 108">
            <a:extLst>
              <a:ext uri="{FF2B5EF4-FFF2-40B4-BE49-F238E27FC236}">
                <a16:creationId xmlns:a16="http://schemas.microsoft.com/office/drawing/2014/main" id="{DE1F0B0E-2B4E-983F-9107-87025411D5C5}"/>
              </a:ext>
            </a:extLst>
          </p:cNvPr>
          <p:cNvCxnSpPr>
            <a:cxnSpLocks/>
            <a:endCxn id="104" idx="0"/>
          </p:cNvCxnSpPr>
          <p:nvPr/>
        </p:nvCxnSpPr>
        <p:spPr>
          <a:xfrm flipH="1">
            <a:off x="2753820" y="5664745"/>
            <a:ext cx="458463" cy="4753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Łącznik prosty 109">
            <a:extLst>
              <a:ext uri="{FF2B5EF4-FFF2-40B4-BE49-F238E27FC236}">
                <a16:creationId xmlns:a16="http://schemas.microsoft.com/office/drawing/2014/main" id="{F57408D2-2B68-B0F2-4DD8-2A89D6518A3F}"/>
              </a:ext>
            </a:extLst>
          </p:cNvPr>
          <p:cNvCxnSpPr>
            <a:cxnSpLocks/>
            <a:endCxn id="104" idx="4"/>
          </p:cNvCxnSpPr>
          <p:nvPr/>
        </p:nvCxnSpPr>
        <p:spPr>
          <a:xfrm flipH="1" flipV="1">
            <a:off x="2753820" y="5808776"/>
            <a:ext cx="404502" cy="173659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Łącznik prosty 110">
            <a:extLst>
              <a:ext uri="{FF2B5EF4-FFF2-40B4-BE49-F238E27FC236}">
                <a16:creationId xmlns:a16="http://schemas.microsoft.com/office/drawing/2014/main" id="{76AC5E02-3C23-5D55-7761-CE6D2922251B}"/>
              </a:ext>
            </a:extLst>
          </p:cNvPr>
          <p:cNvCxnSpPr>
            <a:cxnSpLocks/>
          </p:cNvCxnSpPr>
          <p:nvPr/>
        </p:nvCxnSpPr>
        <p:spPr>
          <a:xfrm flipH="1">
            <a:off x="1616738" y="5860019"/>
            <a:ext cx="730430" cy="25297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Łącznik prosty 111">
            <a:extLst>
              <a:ext uri="{FF2B5EF4-FFF2-40B4-BE49-F238E27FC236}">
                <a16:creationId xmlns:a16="http://schemas.microsoft.com/office/drawing/2014/main" id="{591ED73D-CF8E-BD05-0F73-BE197F9965EE}"/>
              </a:ext>
            </a:extLst>
          </p:cNvPr>
          <p:cNvCxnSpPr>
            <a:cxnSpLocks/>
            <a:stCxn id="105" idx="0"/>
          </p:cNvCxnSpPr>
          <p:nvPr/>
        </p:nvCxnSpPr>
        <p:spPr>
          <a:xfrm flipH="1">
            <a:off x="1561184" y="5764717"/>
            <a:ext cx="784793" cy="3047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3" name="Obraz 112">
            <a:extLst>
              <a:ext uri="{FF2B5EF4-FFF2-40B4-BE49-F238E27FC236}">
                <a16:creationId xmlns:a16="http://schemas.microsoft.com/office/drawing/2014/main" id="{C46BB2A6-EDFD-C00C-A579-3C1A056D597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0009" t="8218" r="118" b="17838"/>
          <a:stretch/>
        </p:blipFill>
        <p:spPr>
          <a:xfrm>
            <a:off x="3538855" y="5045622"/>
            <a:ext cx="321690" cy="316861"/>
          </a:xfrm>
          <a:prstGeom prst="ellipse">
            <a:avLst/>
          </a:prstGeom>
        </p:spPr>
      </p:pic>
      <p:pic>
        <p:nvPicPr>
          <p:cNvPr id="114" name="Obraz 113">
            <a:extLst>
              <a:ext uri="{FF2B5EF4-FFF2-40B4-BE49-F238E27FC236}">
                <a16:creationId xmlns:a16="http://schemas.microsoft.com/office/drawing/2014/main" id="{F28B8700-10D4-A3A2-D467-DD36E45E530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977" t="23044" r="24150" b="3012"/>
          <a:stretch/>
        </p:blipFill>
        <p:spPr>
          <a:xfrm>
            <a:off x="1405966" y="5802668"/>
            <a:ext cx="321690" cy="316861"/>
          </a:xfrm>
          <a:prstGeom prst="ellipse">
            <a:avLst/>
          </a:prstGeom>
        </p:spPr>
      </p:pic>
      <p:pic>
        <p:nvPicPr>
          <p:cNvPr id="115" name="Obraz 114">
            <a:extLst>
              <a:ext uri="{FF2B5EF4-FFF2-40B4-BE49-F238E27FC236}">
                <a16:creationId xmlns:a16="http://schemas.microsoft.com/office/drawing/2014/main" id="{E57B823E-C4BE-A594-A64C-31252DD153E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2795" t="-3312" r="-12668" b="29367"/>
          <a:stretch/>
        </p:blipFill>
        <p:spPr>
          <a:xfrm>
            <a:off x="1421617" y="5120733"/>
            <a:ext cx="321690" cy="316861"/>
          </a:xfrm>
          <a:prstGeom prst="ellipse">
            <a:avLst/>
          </a:prstGeom>
        </p:spPr>
      </p:pic>
      <p:pic>
        <p:nvPicPr>
          <p:cNvPr id="116" name="Obraz 115">
            <a:extLst>
              <a:ext uri="{FF2B5EF4-FFF2-40B4-BE49-F238E27FC236}">
                <a16:creationId xmlns:a16="http://schemas.microsoft.com/office/drawing/2014/main" id="{2019CE61-9C06-ED7A-2D32-C19D424E75C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-15515" t="15774" r="45642" b="10282"/>
          <a:stretch/>
        </p:blipFill>
        <p:spPr>
          <a:xfrm>
            <a:off x="3059704" y="5669874"/>
            <a:ext cx="321690" cy="316861"/>
          </a:xfrm>
          <a:prstGeom prst="ellipse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1F0DEBDD-7E6F-1B3A-88CB-7FFB1FE10C2D}"/>
              </a:ext>
            </a:extLst>
          </p:cNvPr>
          <p:cNvSpPr/>
          <p:nvPr/>
        </p:nvSpPr>
        <p:spPr>
          <a:xfrm>
            <a:off x="214810" y="1908363"/>
            <a:ext cx="4264752" cy="269342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D2A2CF3-66D0-C729-D500-0E998F161D8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4689" r="29684"/>
          <a:stretch/>
        </p:blipFill>
        <p:spPr>
          <a:xfrm>
            <a:off x="460855" y="1985404"/>
            <a:ext cx="2069629" cy="24099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D4BD0B01-E80E-A48F-EA0B-36E5934EB909}"/>
              </a:ext>
            </a:extLst>
          </p:cNvPr>
          <p:cNvSpPr txBox="1"/>
          <p:nvPr/>
        </p:nvSpPr>
        <p:spPr>
          <a:xfrm>
            <a:off x="613563" y="4352644"/>
            <a:ext cx="348678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dirty="0"/>
              <a:t>EEA/Air quality in Europe – raport No 9/2020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E19EFFE5-F3EB-A827-4AD6-D2F337543AE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71475" t="2520" r="1964" b="70754"/>
          <a:stretch/>
        </p:blipFill>
        <p:spPr>
          <a:xfrm>
            <a:off x="2583626" y="1983024"/>
            <a:ext cx="1713563" cy="14811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9C31BE7-7FF8-D010-50AF-61871A2F8D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62360" y="3871786"/>
            <a:ext cx="1130801" cy="426515"/>
          </a:xfrm>
          <a:prstGeom prst="rect">
            <a:avLst/>
          </a:prstGeom>
        </p:spPr>
      </p:pic>
      <p:sp>
        <p:nvSpPr>
          <p:cNvPr id="15" name="Dymek myśli: chmurka 14">
            <a:extLst>
              <a:ext uri="{FF2B5EF4-FFF2-40B4-BE49-F238E27FC236}">
                <a16:creationId xmlns:a16="http://schemas.microsoft.com/office/drawing/2014/main" id="{EF8A6100-E0DC-A091-A674-BF4F04C1058D}"/>
              </a:ext>
            </a:extLst>
          </p:cNvPr>
          <p:cNvSpPr/>
          <p:nvPr/>
        </p:nvSpPr>
        <p:spPr>
          <a:xfrm flipH="1">
            <a:off x="3327283" y="3263350"/>
            <a:ext cx="915602" cy="862451"/>
          </a:xfrm>
          <a:prstGeom prst="cloudCallou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3EE3C898-D2AB-71EA-0519-C30AF373D0B6}"/>
              </a:ext>
            </a:extLst>
          </p:cNvPr>
          <p:cNvSpPr txBox="1"/>
          <p:nvPr/>
        </p:nvSpPr>
        <p:spPr>
          <a:xfrm>
            <a:off x="2995405" y="3285138"/>
            <a:ext cx="12112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b="1" dirty="0"/>
              <a:t>                   CO</a:t>
            </a:r>
          </a:p>
          <a:p>
            <a:r>
              <a:rPr lang="pl-PL" sz="1050" b="1" dirty="0"/>
              <a:t>           HC        NO</a:t>
            </a:r>
            <a:r>
              <a:rPr lang="pl-PL" sz="1050" b="1" baseline="-25000" dirty="0"/>
              <a:t>x</a:t>
            </a:r>
          </a:p>
          <a:p>
            <a:endParaRPr lang="pl-PL" sz="1050" b="1" baseline="-25000" dirty="0"/>
          </a:p>
          <a:p>
            <a:r>
              <a:rPr lang="pl-PL" sz="1050" b="1" dirty="0"/>
              <a:t>                      PM</a:t>
            </a:r>
          </a:p>
        </p:txBody>
      </p:sp>
      <p:sp>
        <p:nvSpPr>
          <p:cNvPr id="21" name="Strzałka: w prawo 20">
            <a:extLst>
              <a:ext uri="{FF2B5EF4-FFF2-40B4-BE49-F238E27FC236}">
                <a16:creationId xmlns:a16="http://schemas.microsoft.com/office/drawing/2014/main" id="{24B9C946-8276-11FB-1814-A2155443BD4D}"/>
              </a:ext>
            </a:extLst>
          </p:cNvPr>
          <p:cNvSpPr/>
          <p:nvPr/>
        </p:nvSpPr>
        <p:spPr>
          <a:xfrm>
            <a:off x="4384803" y="2519722"/>
            <a:ext cx="551958" cy="508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</p:spTree>
    <p:extLst>
      <p:ext uri="{BB962C8B-B14F-4D97-AF65-F5344CB8AC3E}">
        <p14:creationId xmlns:p14="http://schemas.microsoft.com/office/powerpoint/2010/main" val="418645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77" grpId="0"/>
      <p:bldP spid="78" grpId="0" animBg="1"/>
      <p:bldP spid="79" grpId="0"/>
      <p:bldP spid="80" grpId="0"/>
      <p:bldP spid="81" grpId="0"/>
      <p:bldP spid="85" grpId="0" animBg="1"/>
      <p:bldP spid="87" grpId="0"/>
      <p:bldP spid="89" grpId="0" animBg="1"/>
      <p:bldP spid="90" grpId="0" animBg="1"/>
      <p:bldP spid="92" grpId="0"/>
      <p:bldP spid="94" grpId="0"/>
      <p:bldP spid="95" grpId="0"/>
      <p:bldP spid="96" grpId="0"/>
      <p:bldP spid="97" grpId="0"/>
      <p:bldP spid="102" grpId="0" animBg="1"/>
      <p:bldP spid="104" grpId="0" animBg="1"/>
      <p:bldP spid="105" grpId="0" animBg="1"/>
      <p:bldP spid="106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Obraz 64">
            <a:extLst>
              <a:ext uri="{FF2B5EF4-FFF2-40B4-BE49-F238E27FC236}">
                <a16:creationId xmlns:a16="http://schemas.microsoft.com/office/drawing/2014/main" id="{0F6913E7-46B9-5C8B-6F59-43B377675D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08"/>
          <a:stretch/>
        </p:blipFill>
        <p:spPr>
          <a:xfrm>
            <a:off x="1" y="1371602"/>
            <a:ext cx="9142044" cy="5104046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3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7B6C76F6-1DA2-4573-8AD6-E911C32BC720}"/>
              </a:ext>
            </a:extLst>
          </p:cNvPr>
          <p:cNvSpPr txBox="1">
            <a:spLocks/>
          </p:cNvSpPr>
          <p:nvPr/>
        </p:nvSpPr>
        <p:spPr>
          <a:xfrm>
            <a:off x="457200" y="1556346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F993A0B-608E-8F97-1EB0-68CBCF7EC7ED}"/>
              </a:ext>
            </a:extLst>
          </p:cNvPr>
          <p:cNvSpPr txBox="1">
            <a:spLocks/>
          </p:cNvSpPr>
          <p:nvPr/>
        </p:nvSpPr>
        <p:spPr>
          <a:xfrm>
            <a:off x="608939" y="1493548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3" name="Espace réservé du contenu 1">
            <a:extLst>
              <a:ext uri="{FF2B5EF4-FFF2-40B4-BE49-F238E27FC236}">
                <a16:creationId xmlns:a16="http://schemas.microsoft.com/office/drawing/2014/main" id="{AC296F01-EB76-DA93-7440-55CB53BFD98E}"/>
              </a:ext>
            </a:extLst>
          </p:cNvPr>
          <p:cNvSpPr txBox="1">
            <a:spLocks/>
          </p:cNvSpPr>
          <p:nvPr/>
        </p:nvSpPr>
        <p:spPr>
          <a:xfrm>
            <a:off x="4018061" y="1095686"/>
            <a:ext cx="1975235" cy="7074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dirty="0" err="1">
                <a:solidFill>
                  <a:srgbClr val="000066"/>
                </a:solidFill>
                <a:latin typeface="+mn-lt"/>
              </a:rPr>
              <a:t>Motivation</a:t>
            </a:r>
            <a:endParaRPr lang="pl-PL" dirty="0">
              <a:solidFill>
                <a:srgbClr val="000066"/>
              </a:solidFill>
              <a:latin typeface="+mn-lt"/>
            </a:endParaRP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endParaRPr lang="pl-PL" dirty="0">
              <a:solidFill>
                <a:srgbClr val="000066"/>
              </a:solidFill>
              <a:latin typeface="+mn-lt"/>
            </a:endParaRPr>
          </a:p>
          <a:p>
            <a:pPr algn="l"/>
            <a:endParaRPr lang="pl-PL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82" name="Prostokąt 81">
            <a:extLst>
              <a:ext uri="{FF2B5EF4-FFF2-40B4-BE49-F238E27FC236}">
                <a16:creationId xmlns:a16="http://schemas.microsoft.com/office/drawing/2014/main" id="{FC6396DB-D391-6F5D-63AF-3D535DCE29AC}"/>
              </a:ext>
            </a:extLst>
          </p:cNvPr>
          <p:cNvSpPr/>
          <p:nvPr/>
        </p:nvSpPr>
        <p:spPr>
          <a:xfrm>
            <a:off x="211064" y="4728703"/>
            <a:ext cx="4262088" cy="154039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83" name="Prostokąt 82">
            <a:extLst>
              <a:ext uri="{FF2B5EF4-FFF2-40B4-BE49-F238E27FC236}">
                <a16:creationId xmlns:a16="http://schemas.microsoft.com/office/drawing/2014/main" id="{81824052-0FA7-9602-9E4D-E03926621204}"/>
              </a:ext>
            </a:extLst>
          </p:cNvPr>
          <p:cNvSpPr/>
          <p:nvPr/>
        </p:nvSpPr>
        <p:spPr>
          <a:xfrm>
            <a:off x="4612236" y="4091851"/>
            <a:ext cx="4340629" cy="218124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118" name="Obraz 117">
            <a:extLst>
              <a:ext uri="{FF2B5EF4-FFF2-40B4-BE49-F238E27FC236}">
                <a16:creationId xmlns:a16="http://schemas.microsoft.com/office/drawing/2014/main" id="{FC25188C-2C4F-7B60-91AC-E8B471130A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6144" y="5298495"/>
            <a:ext cx="2818645" cy="847753"/>
          </a:xfrm>
          <a:prstGeom prst="rect">
            <a:avLst/>
          </a:prstGeom>
        </p:spPr>
      </p:pic>
      <p:sp>
        <p:nvSpPr>
          <p:cNvPr id="120" name="Prostokąt 119">
            <a:extLst>
              <a:ext uri="{FF2B5EF4-FFF2-40B4-BE49-F238E27FC236}">
                <a16:creationId xmlns:a16="http://schemas.microsoft.com/office/drawing/2014/main" id="{42560BFC-3511-4550-4C87-3D632BA987FF}"/>
              </a:ext>
            </a:extLst>
          </p:cNvPr>
          <p:cNvSpPr/>
          <p:nvPr/>
        </p:nvSpPr>
        <p:spPr>
          <a:xfrm>
            <a:off x="6106144" y="5329316"/>
            <a:ext cx="2661243" cy="1700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21" name="pole tekstowe 120">
            <a:extLst>
              <a:ext uri="{FF2B5EF4-FFF2-40B4-BE49-F238E27FC236}">
                <a16:creationId xmlns:a16="http://schemas.microsoft.com/office/drawing/2014/main" id="{F5DDCCAD-490E-CC7D-225C-6D74FBB5BB48}"/>
              </a:ext>
            </a:extLst>
          </p:cNvPr>
          <p:cNvSpPr txBox="1"/>
          <p:nvPr/>
        </p:nvSpPr>
        <p:spPr>
          <a:xfrm>
            <a:off x="4696020" y="4165950"/>
            <a:ext cx="831656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pl-PL" sz="165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CeO</a:t>
            </a:r>
            <a:r>
              <a:rPr lang="pl-PL" sz="165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</a:p>
        </p:txBody>
      </p:sp>
      <p:sp>
        <p:nvSpPr>
          <p:cNvPr id="122" name="pole tekstowe 121">
            <a:extLst>
              <a:ext uri="{FF2B5EF4-FFF2-40B4-BE49-F238E27FC236}">
                <a16:creationId xmlns:a16="http://schemas.microsoft.com/office/drawing/2014/main" id="{C540FAC5-14F6-3F08-2F7D-F40B81E74947}"/>
              </a:ext>
            </a:extLst>
          </p:cNvPr>
          <p:cNvSpPr txBox="1"/>
          <p:nvPr/>
        </p:nvSpPr>
        <p:spPr>
          <a:xfrm>
            <a:off x="7955295" y="5298495"/>
            <a:ext cx="120048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50" dirty="0"/>
              <a:t>γ</a:t>
            </a:r>
            <a:r>
              <a:rPr lang="pl-PL" sz="1350" dirty="0"/>
              <a:t>-Al</a:t>
            </a:r>
            <a:r>
              <a:rPr lang="pl-PL" sz="1350" baseline="-25000" dirty="0"/>
              <a:t>2</a:t>
            </a:r>
            <a:r>
              <a:rPr lang="pl-PL" sz="1350" dirty="0"/>
              <a:t>O</a:t>
            </a:r>
            <a:r>
              <a:rPr lang="pl-PL" sz="1350" baseline="-25000" dirty="0"/>
              <a:t>3</a:t>
            </a:r>
            <a:endParaRPr lang="pl-PL" sz="1350" dirty="0"/>
          </a:p>
        </p:txBody>
      </p:sp>
      <p:sp>
        <p:nvSpPr>
          <p:cNvPr id="123" name="pole tekstowe 122">
            <a:extLst>
              <a:ext uri="{FF2B5EF4-FFF2-40B4-BE49-F238E27FC236}">
                <a16:creationId xmlns:a16="http://schemas.microsoft.com/office/drawing/2014/main" id="{AEB6CFF0-D495-E55A-10F7-55BD3FC142B9}"/>
              </a:ext>
            </a:extLst>
          </p:cNvPr>
          <p:cNvSpPr txBox="1"/>
          <p:nvPr/>
        </p:nvSpPr>
        <p:spPr>
          <a:xfrm>
            <a:off x="6498182" y="5298495"/>
            <a:ext cx="10760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dirty="0"/>
              <a:t>Rh, Pd, Pt</a:t>
            </a:r>
          </a:p>
        </p:txBody>
      </p:sp>
      <p:pic>
        <p:nvPicPr>
          <p:cNvPr id="124" name="Symbol zastępczy zawartości 3">
            <a:extLst>
              <a:ext uri="{FF2B5EF4-FFF2-40B4-BE49-F238E27FC236}">
                <a16:creationId xmlns:a16="http://schemas.microsoft.com/office/drawing/2014/main" id="{C70D03DE-FFFC-5B42-61FE-A341783004D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" r="1971"/>
          <a:stretch/>
        </p:blipFill>
        <p:spPr>
          <a:xfrm>
            <a:off x="4641824" y="4634406"/>
            <a:ext cx="1828282" cy="1065191"/>
          </a:xfrm>
          <a:prstGeom prst="rect">
            <a:avLst/>
          </a:prstGeom>
        </p:spPr>
      </p:pic>
      <p:sp>
        <p:nvSpPr>
          <p:cNvPr id="125" name="Strzałka: zakrzywiona w lewo 124">
            <a:extLst>
              <a:ext uri="{FF2B5EF4-FFF2-40B4-BE49-F238E27FC236}">
                <a16:creationId xmlns:a16="http://schemas.microsoft.com/office/drawing/2014/main" id="{B1D54B48-D158-AA8B-4078-1CA66E38D949}"/>
              </a:ext>
            </a:extLst>
          </p:cNvPr>
          <p:cNvSpPr/>
          <p:nvPr/>
        </p:nvSpPr>
        <p:spPr>
          <a:xfrm rot="17807838">
            <a:off x="6474740" y="3652702"/>
            <a:ext cx="491699" cy="2457196"/>
          </a:xfrm>
          <a:prstGeom prst="curvedLeftArrow">
            <a:avLst>
              <a:gd name="adj1" fmla="val 25000"/>
              <a:gd name="adj2" fmla="val 50000"/>
              <a:gd name="adj3" fmla="val 305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>
              <a:solidFill>
                <a:schemeClr val="tx1"/>
              </a:solidFill>
            </a:endParaRPr>
          </a:p>
        </p:txBody>
      </p:sp>
      <p:pic>
        <p:nvPicPr>
          <p:cNvPr id="126" name="Obraz 125">
            <a:extLst>
              <a:ext uri="{FF2B5EF4-FFF2-40B4-BE49-F238E27FC236}">
                <a16:creationId xmlns:a16="http://schemas.microsoft.com/office/drawing/2014/main" id="{84AA6780-5C48-2B38-005A-E57FB410EFE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57"/>
          <a:stretch/>
        </p:blipFill>
        <p:spPr>
          <a:xfrm>
            <a:off x="1786069" y="5088455"/>
            <a:ext cx="1167419" cy="1060961"/>
          </a:xfrm>
          <a:prstGeom prst="rect">
            <a:avLst/>
          </a:prstGeom>
        </p:spPr>
      </p:pic>
      <p:sp>
        <p:nvSpPr>
          <p:cNvPr id="127" name="Strzałka: w prawo 126">
            <a:extLst>
              <a:ext uri="{FF2B5EF4-FFF2-40B4-BE49-F238E27FC236}">
                <a16:creationId xmlns:a16="http://schemas.microsoft.com/office/drawing/2014/main" id="{8EABE68B-86AA-8F5B-FE14-FA4CD179E005}"/>
              </a:ext>
            </a:extLst>
          </p:cNvPr>
          <p:cNvSpPr/>
          <p:nvPr/>
        </p:nvSpPr>
        <p:spPr>
          <a:xfrm rot="10800000">
            <a:off x="4299508" y="5632021"/>
            <a:ext cx="551958" cy="508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28" name="pole tekstowe 127">
            <a:extLst>
              <a:ext uri="{FF2B5EF4-FFF2-40B4-BE49-F238E27FC236}">
                <a16:creationId xmlns:a16="http://schemas.microsoft.com/office/drawing/2014/main" id="{C96679F4-95CD-7193-793E-FA1236E9A5E3}"/>
              </a:ext>
            </a:extLst>
          </p:cNvPr>
          <p:cNvSpPr txBox="1"/>
          <p:nvPr/>
        </p:nvSpPr>
        <p:spPr>
          <a:xfrm>
            <a:off x="1659967" y="4742802"/>
            <a:ext cx="184581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pl-PL" sz="1500" b="1" dirty="0">
                <a:solidFill>
                  <a:srgbClr val="000000"/>
                </a:solidFill>
                <a:ea typeface="Calibri" panose="020F0502020204030204" pitchFamily="34" charset="0"/>
              </a:rPr>
              <a:t>Nano-</a:t>
            </a:r>
            <a:r>
              <a:rPr lang="pl-PL" sz="1500" b="1" dirty="0" err="1">
                <a:solidFill>
                  <a:srgbClr val="000000"/>
                </a:solidFill>
                <a:ea typeface="Calibri" panose="020F0502020204030204" pitchFamily="34" charset="0"/>
              </a:rPr>
              <a:t>size</a:t>
            </a:r>
            <a:r>
              <a:rPr lang="pl-PL" sz="1500" b="1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pl-PL" sz="1500" b="1" dirty="0" err="1">
                <a:solidFill>
                  <a:srgbClr val="000000"/>
                </a:solidFill>
                <a:ea typeface="Calibri" panose="020F0502020204030204" pitchFamily="34" charset="0"/>
              </a:rPr>
              <a:t>effect</a:t>
            </a:r>
            <a:endParaRPr lang="pl-PL" sz="1500" b="1" dirty="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pic>
        <p:nvPicPr>
          <p:cNvPr id="129" name="Obraz 128">
            <a:extLst>
              <a:ext uri="{FF2B5EF4-FFF2-40B4-BE49-F238E27FC236}">
                <a16:creationId xmlns:a16="http://schemas.microsoft.com/office/drawing/2014/main" id="{175D120E-2DA7-4C95-B9F7-EA4AD632A1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631673">
            <a:off x="3541750" y="5008965"/>
            <a:ext cx="510221" cy="452786"/>
          </a:xfrm>
          <a:prstGeom prst="rect">
            <a:avLst/>
          </a:prstGeom>
        </p:spPr>
      </p:pic>
      <p:sp>
        <p:nvSpPr>
          <p:cNvPr id="130" name="pole tekstowe 129">
            <a:extLst>
              <a:ext uri="{FF2B5EF4-FFF2-40B4-BE49-F238E27FC236}">
                <a16:creationId xmlns:a16="http://schemas.microsoft.com/office/drawing/2014/main" id="{FF383FC9-5EF4-2A87-3271-39A9FA79818F}"/>
              </a:ext>
            </a:extLst>
          </p:cNvPr>
          <p:cNvSpPr txBox="1"/>
          <p:nvPr/>
        </p:nvSpPr>
        <p:spPr>
          <a:xfrm>
            <a:off x="3269071" y="5639506"/>
            <a:ext cx="1097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 err="1"/>
              <a:t>Electronic</a:t>
            </a:r>
            <a:r>
              <a:rPr lang="pl-PL" sz="1200" b="1" dirty="0"/>
              <a:t> </a:t>
            </a:r>
            <a:r>
              <a:rPr lang="pl-PL" sz="1200" b="1" dirty="0" err="1"/>
              <a:t>structure</a:t>
            </a:r>
            <a:endParaRPr lang="pl-PL" sz="1200" b="1" dirty="0"/>
          </a:p>
        </p:txBody>
      </p:sp>
      <p:sp>
        <p:nvSpPr>
          <p:cNvPr id="131" name="pole tekstowe 130">
            <a:extLst>
              <a:ext uri="{FF2B5EF4-FFF2-40B4-BE49-F238E27FC236}">
                <a16:creationId xmlns:a16="http://schemas.microsoft.com/office/drawing/2014/main" id="{4ECFE407-6046-A766-2643-2F2A2B20B16B}"/>
              </a:ext>
            </a:extLst>
          </p:cNvPr>
          <p:cNvSpPr txBox="1"/>
          <p:nvPr/>
        </p:nvSpPr>
        <p:spPr>
          <a:xfrm>
            <a:off x="3133890" y="5332146"/>
            <a:ext cx="12358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 err="1"/>
              <a:t>Microstrain</a:t>
            </a:r>
            <a:endParaRPr lang="pl-PL" sz="1200" b="1" dirty="0"/>
          </a:p>
        </p:txBody>
      </p:sp>
      <p:sp>
        <p:nvSpPr>
          <p:cNvPr id="132" name="pole tekstowe 131">
            <a:extLst>
              <a:ext uri="{FF2B5EF4-FFF2-40B4-BE49-F238E27FC236}">
                <a16:creationId xmlns:a16="http://schemas.microsoft.com/office/drawing/2014/main" id="{EC81DFE8-DA7C-D3B3-2814-18B14C38054D}"/>
              </a:ext>
            </a:extLst>
          </p:cNvPr>
          <p:cNvSpPr txBox="1"/>
          <p:nvPr/>
        </p:nvSpPr>
        <p:spPr>
          <a:xfrm>
            <a:off x="59325" y="5592099"/>
            <a:ext cx="1573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 err="1"/>
              <a:t>Oxygen</a:t>
            </a:r>
            <a:r>
              <a:rPr lang="pl-PL" sz="1200" b="1" dirty="0"/>
              <a:t> </a:t>
            </a:r>
            <a:r>
              <a:rPr lang="pl-PL" sz="1200" b="1" dirty="0" err="1"/>
              <a:t>vaccancy</a:t>
            </a:r>
            <a:r>
              <a:rPr lang="pl-PL" sz="1200" b="1" dirty="0"/>
              <a:t> </a:t>
            </a:r>
            <a:r>
              <a:rPr lang="pl-PL" sz="1200" b="1" dirty="0" err="1"/>
              <a:t>concentration</a:t>
            </a:r>
            <a:endParaRPr lang="pl-PL" sz="1200" b="1" dirty="0"/>
          </a:p>
        </p:txBody>
      </p:sp>
      <p:sp>
        <p:nvSpPr>
          <p:cNvPr id="133" name="pole tekstowe 132">
            <a:extLst>
              <a:ext uri="{FF2B5EF4-FFF2-40B4-BE49-F238E27FC236}">
                <a16:creationId xmlns:a16="http://schemas.microsoft.com/office/drawing/2014/main" id="{74535E63-0501-4040-FC25-E2FE5E0C0DB2}"/>
              </a:ext>
            </a:extLst>
          </p:cNvPr>
          <p:cNvSpPr txBox="1"/>
          <p:nvPr/>
        </p:nvSpPr>
        <p:spPr>
          <a:xfrm>
            <a:off x="239967" y="5056396"/>
            <a:ext cx="1235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 err="1"/>
              <a:t>Lattice</a:t>
            </a:r>
            <a:r>
              <a:rPr lang="pl-PL" sz="1200" b="1" dirty="0"/>
              <a:t> </a:t>
            </a:r>
            <a:r>
              <a:rPr lang="pl-PL" sz="1200" b="1" dirty="0" err="1"/>
              <a:t>parameter</a:t>
            </a:r>
            <a:endParaRPr lang="pl-PL" sz="1200" b="1" dirty="0"/>
          </a:p>
        </p:txBody>
      </p:sp>
      <p:pic>
        <p:nvPicPr>
          <p:cNvPr id="134" name="Obraz 133">
            <a:extLst>
              <a:ext uri="{FF2B5EF4-FFF2-40B4-BE49-F238E27FC236}">
                <a16:creationId xmlns:a16="http://schemas.microsoft.com/office/drawing/2014/main" id="{470230C4-1EE4-D492-8DAB-792F21BEE1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5208" y="5659636"/>
            <a:ext cx="510221" cy="452786"/>
          </a:xfrm>
          <a:prstGeom prst="rect">
            <a:avLst/>
          </a:prstGeom>
        </p:spPr>
      </p:pic>
      <p:pic>
        <p:nvPicPr>
          <p:cNvPr id="135" name="Obraz 134">
            <a:extLst>
              <a:ext uri="{FF2B5EF4-FFF2-40B4-BE49-F238E27FC236}">
                <a16:creationId xmlns:a16="http://schemas.microsoft.com/office/drawing/2014/main" id="{0FD29C5D-4D31-9233-A88A-A8D7FFE7F7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439646">
            <a:off x="1230093" y="5796850"/>
            <a:ext cx="510221" cy="452786"/>
          </a:xfrm>
          <a:prstGeom prst="rect">
            <a:avLst/>
          </a:prstGeom>
        </p:spPr>
      </p:pic>
      <p:pic>
        <p:nvPicPr>
          <p:cNvPr id="136" name="Obraz 135">
            <a:extLst>
              <a:ext uri="{FF2B5EF4-FFF2-40B4-BE49-F238E27FC236}">
                <a16:creationId xmlns:a16="http://schemas.microsoft.com/office/drawing/2014/main" id="{656B085E-0598-A464-74F0-E9207894FA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9841185">
            <a:off x="1222964" y="5020881"/>
            <a:ext cx="510221" cy="452786"/>
          </a:xfrm>
          <a:prstGeom prst="rect">
            <a:avLst/>
          </a:prstGeom>
        </p:spPr>
      </p:pic>
      <p:cxnSp>
        <p:nvCxnSpPr>
          <p:cNvPr id="137" name="Łącznik prosty 136">
            <a:extLst>
              <a:ext uri="{FF2B5EF4-FFF2-40B4-BE49-F238E27FC236}">
                <a16:creationId xmlns:a16="http://schemas.microsoft.com/office/drawing/2014/main" id="{F3789E8C-86A3-145A-B294-A52AB2B19053}"/>
              </a:ext>
            </a:extLst>
          </p:cNvPr>
          <p:cNvCxnSpPr>
            <a:cxnSpLocks/>
            <a:stCxn id="149" idx="0"/>
            <a:endCxn id="138" idx="0"/>
          </p:cNvCxnSpPr>
          <p:nvPr/>
        </p:nvCxnSpPr>
        <p:spPr>
          <a:xfrm flipH="1">
            <a:off x="2804319" y="5045622"/>
            <a:ext cx="895382" cy="12766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8" name="Owal 137">
            <a:extLst>
              <a:ext uri="{FF2B5EF4-FFF2-40B4-BE49-F238E27FC236}">
                <a16:creationId xmlns:a16="http://schemas.microsoft.com/office/drawing/2014/main" id="{1995E47E-2006-33F2-212C-E7631E0160AA}"/>
              </a:ext>
            </a:extLst>
          </p:cNvPr>
          <p:cNvSpPr/>
          <p:nvPr/>
        </p:nvSpPr>
        <p:spPr>
          <a:xfrm>
            <a:off x="2756071" y="5173288"/>
            <a:ext cx="96494" cy="964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cxnSp>
        <p:nvCxnSpPr>
          <p:cNvPr id="139" name="Łącznik prosty 138">
            <a:extLst>
              <a:ext uri="{FF2B5EF4-FFF2-40B4-BE49-F238E27FC236}">
                <a16:creationId xmlns:a16="http://schemas.microsoft.com/office/drawing/2014/main" id="{90594D9B-3E7C-DBE0-BCAE-8AAF250588EE}"/>
              </a:ext>
            </a:extLst>
          </p:cNvPr>
          <p:cNvCxnSpPr>
            <a:cxnSpLocks/>
            <a:stCxn id="149" idx="4"/>
            <a:endCxn id="138" idx="4"/>
          </p:cNvCxnSpPr>
          <p:nvPr/>
        </p:nvCxnSpPr>
        <p:spPr>
          <a:xfrm flipH="1" flipV="1">
            <a:off x="2804319" y="5269781"/>
            <a:ext cx="895382" cy="9270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0" name="Owal 139">
            <a:extLst>
              <a:ext uri="{FF2B5EF4-FFF2-40B4-BE49-F238E27FC236}">
                <a16:creationId xmlns:a16="http://schemas.microsoft.com/office/drawing/2014/main" id="{D40EDCBA-F79B-22F1-EB37-FE3C36692E37}"/>
              </a:ext>
            </a:extLst>
          </p:cNvPr>
          <p:cNvSpPr/>
          <p:nvPr/>
        </p:nvSpPr>
        <p:spPr>
          <a:xfrm>
            <a:off x="2705573" y="5712282"/>
            <a:ext cx="96494" cy="964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41" name="Owal 140">
            <a:extLst>
              <a:ext uri="{FF2B5EF4-FFF2-40B4-BE49-F238E27FC236}">
                <a16:creationId xmlns:a16="http://schemas.microsoft.com/office/drawing/2014/main" id="{E1DBBD65-CE0E-028D-D94E-BDBB7A6076EE}"/>
              </a:ext>
            </a:extLst>
          </p:cNvPr>
          <p:cNvSpPr/>
          <p:nvPr/>
        </p:nvSpPr>
        <p:spPr>
          <a:xfrm>
            <a:off x="2297730" y="5764716"/>
            <a:ext cx="96494" cy="964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42" name="Owal 141">
            <a:extLst>
              <a:ext uri="{FF2B5EF4-FFF2-40B4-BE49-F238E27FC236}">
                <a16:creationId xmlns:a16="http://schemas.microsoft.com/office/drawing/2014/main" id="{FFE70365-EE7A-B45C-6FA1-AEA58F4ABA58}"/>
              </a:ext>
            </a:extLst>
          </p:cNvPr>
          <p:cNvSpPr/>
          <p:nvPr/>
        </p:nvSpPr>
        <p:spPr>
          <a:xfrm>
            <a:off x="1967313" y="5389752"/>
            <a:ext cx="96494" cy="964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cxnSp>
        <p:nvCxnSpPr>
          <p:cNvPr id="143" name="Łącznik prosty 142">
            <a:extLst>
              <a:ext uri="{FF2B5EF4-FFF2-40B4-BE49-F238E27FC236}">
                <a16:creationId xmlns:a16="http://schemas.microsoft.com/office/drawing/2014/main" id="{57BEC209-D2A2-BC17-DFE3-C1FB099A53EA}"/>
              </a:ext>
            </a:extLst>
          </p:cNvPr>
          <p:cNvCxnSpPr>
            <a:cxnSpLocks/>
            <a:stCxn id="142" idx="7"/>
          </p:cNvCxnSpPr>
          <p:nvPr/>
        </p:nvCxnSpPr>
        <p:spPr>
          <a:xfrm flipH="1" flipV="1">
            <a:off x="1637021" y="5125021"/>
            <a:ext cx="412655" cy="278863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Łącznik prosty 143">
            <a:extLst>
              <a:ext uri="{FF2B5EF4-FFF2-40B4-BE49-F238E27FC236}">
                <a16:creationId xmlns:a16="http://schemas.microsoft.com/office/drawing/2014/main" id="{B5C410BB-4352-7E9E-7FD7-BB8122BEC94D}"/>
              </a:ext>
            </a:extLst>
          </p:cNvPr>
          <p:cNvCxnSpPr>
            <a:cxnSpLocks/>
          </p:cNvCxnSpPr>
          <p:nvPr/>
        </p:nvCxnSpPr>
        <p:spPr>
          <a:xfrm flipH="1" flipV="1">
            <a:off x="1563411" y="5441098"/>
            <a:ext cx="464357" cy="47891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Łącznik prosty 144">
            <a:extLst>
              <a:ext uri="{FF2B5EF4-FFF2-40B4-BE49-F238E27FC236}">
                <a16:creationId xmlns:a16="http://schemas.microsoft.com/office/drawing/2014/main" id="{5FC4B7C9-0BFC-745E-6487-CEFDAD092459}"/>
              </a:ext>
            </a:extLst>
          </p:cNvPr>
          <p:cNvCxnSpPr>
            <a:cxnSpLocks/>
            <a:endCxn id="140" idx="0"/>
          </p:cNvCxnSpPr>
          <p:nvPr/>
        </p:nvCxnSpPr>
        <p:spPr>
          <a:xfrm flipH="1">
            <a:off x="2753820" y="5664745"/>
            <a:ext cx="458463" cy="4753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Łącznik prosty 145">
            <a:extLst>
              <a:ext uri="{FF2B5EF4-FFF2-40B4-BE49-F238E27FC236}">
                <a16:creationId xmlns:a16="http://schemas.microsoft.com/office/drawing/2014/main" id="{D4793254-05D7-EC50-52A9-C2602B7F677D}"/>
              </a:ext>
            </a:extLst>
          </p:cNvPr>
          <p:cNvCxnSpPr>
            <a:cxnSpLocks/>
            <a:endCxn id="140" idx="4"/>
          </p:cNvCxnSpPr>
          <p:nvPr/>
        </p:nvCxnSpPr>
        <p:spPr>
          <a:xfrm flipH="1" flipV="1">
            <a:off x="2753820" y="5808776"/>
            <a:ext cx="404502" cy="173659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Łącznik prosty 146">
            <a:extLst>
              <a:ext uri="{FF2B5EF4-FFF2-40B4-BE49-F238E27FC236}">
                <a16:creationId xmlns:a16="http://schemas.microsoft.com/office/drawing/2014/main" id="{E7A7C2E8-1435-C9FE-BB99-2504FE78E6B5}"/>
              </a:ext>
            </a:extLst>
          </p:cNvPr>
          <p:cNvCxnSpPr>
            <a:cxnSpLocks/>
          </p:cNvCxnSpPr>
          <p:nvPr/>
        </p:nvCxnSpPr>
        <p:spPr>
          <a:xfrm flipH="1">
            <a:off x="1616738" y="5860019"/>
            <a:ext cx="730430" cy="25297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Łącznik prosty 147">
            <a:extLst>
              <a:ext uri="{FF2B5EF4-FFF2-40B4-BE49-F238E27FC236}">
                <a16:creationId xmlns:a16="http://schemas.microsoft.com/office/drawing/2014/main" id="{CC51A1F1-13B9-DD28-9C8B-69E5D2319C95}"/>
              </a:ext>
            </a:extLst>
          </p:cNvPr>
          <p:cNvCxnSpPr>
            <a:cxnSpLocks/>
            <a:stCxn id="141" idx="0"/>
          </p:cNvCxnSpPr>
          <p:nvPr/>
        </p:nvCxnSpPr>
        <p:spPr>
          <a:xfrm flipH="1">
            <a:off x="1561184" y="5764717"/>
            <a:ext cx="784793" cy="3047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9" name="Obraz 148">
            <a:extLst>
              <a:ext uri="{FF2B5EF4-FFF2-40B4-BE49-F238E27FC236}">
                <a16:creationId xmlns:a16="http://schemas.microsoft.com/office/drawing/2014/main" id="{E97132DD-864E-34D0-9A73-6678E9ECF59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0009" t="8218" r="118" b="17838"/>
          <a:stretch/>
        </p:blipFill>
        <p:spPr>
          <a:xfrm>
            <a:off x="3538855" y="5045622"/>
            <a:ext cx="321690" cy="316861"/>
          </a:xfrm>
          <a:prstGeom prst="ellipse">
            <a:avLst/>
          </a:prstGeom>
        </p:spPr>
      </p:pic>
      <p:pic>
        <p:nvPicPr>
          <p:cNvPr id="150" name="Obraz 149">
            <a:extLst>
              <a:ext uri="{FF2B5EF4-FFF2-40B4-BE49-F238E27FC236}">
                <a16:creationId xmlns:a16="http://schemas.microsoft.com/office/drawing/2014/main" id="{9B8B006E-C0FD-02AD-D511-80ACD5D7E80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977" t="23044" r="24150" b="3012"/>
          <a:stretch/>
        </p:blipFill>
        <p:spPr>
          <a:xfrm>
            <a:off x="1405966" y="5802668"/>
            <a:ext cx="321690" cy="316861"/>
          </a:xfrm>
          <a:prstGeom prst="ellipse">
            <a:avLst/>
          </a:prstGeom>
        </p:spPr>
      </p:pic>
      <p:pic>
        <p:nvPicPr>
          <p:cNvPr id="151" name="Obraz 150">
            <a:extLst>
              <a:ext uri="{FF2B5EF4-FFF2-40B4-BE49-F238E27FC236}">
                <a16:creationId xmlns:a16="http://schemas.microsoft.com/office/drawing/2014/main" id="{B549B95C-7DB4-B57F-4F9B-DDC51184DC4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2795" t="-3312" r="-12668" b="29367"/>
          <a:stretch/>
        </p:blipFill>
        <p:spPr>
          <a:xfrm>
            <a:off x="1421617" y="5120733"/>
            <a:ext cx="321690" cy="316861"/>
          </a:xfrm>
          <a:prstGeom prst="ellipse">
            <a:avLst/>
          </a:prstGeom>
        </p:spPr>
      </p:pic>
      <p:pic>
        <p:nvPicPr>
          <p:cNvPr id="152" name="Obraz 151">
            <a:extLst>
              <a:ext uri="{FF2B5EF4-FFF2-40B4-BE49-F238E27FC236}">
                <a16:creationId xmlns:a16="http://schemas.microsoft.com/office/drawing/2014/main" id="{76DCCE1E-9D3D-E9D9-332F-FB4AD00C319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15515" t="15774" r="45642" b="10282"/>
          <a:stretch/>
        </p:blipFill>
        <p:spPr>
          <a:xfrm>
            <a:off x="3059704" y="5669874"/>
            <a:ext cx="321690" cy="316861"/>
          </a:xfrm>
          <a:prstGeom prst="ellipse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4067F157-B0E7-DCEA-33F0-3B51729FF317}"/>
              </a:ext>
            </a:extLst>
          </p:cNvPr>
          <p:cNvSpPr/>
          <p:nvPr/>
        </p:nvSpPr>
        <p:spPr>
          <a:xfrm>
            <a:off x="221189" y="1911037"/>
            <a:ext cx="4264752" cy="269342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63E2C09A-B92B-27FA-5823-610FE08E7A6E}"/>
              </a:ext>
            </a:extLst>
          </p:cNvPr>
          <p:cNvSpPr/>
          <p:nvPr/>
        </p:nvSpPr>
        <p:spPr>
          <a:xfrm>
            <a:off x="256541" y="1949074"/>
            <a:ext cx="4216728" cy="26323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55047E5-4EA2-C5F8-A37C-404E2AC39EEB}"/>
              </a:ext>
            </a:extLst>
          </p:cNvPr>
          <p:cNvSpPr txBox="1"/>
          <p:nvPr/>
        </p:nvSpPr>
        <p:spPr>
          <a:xfrm>
            <a:off x="394930" y="1986978"/>
            <a:ext cx="180571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500" b="1" dirty="0" err="1"/>
              <a:t>Structural</a:t>
            </a:r>
            <a:r>
              <a:rPr lang="pl-PL" sz="1500" b="1" dirty="0"/>
              <a:t> hierarchy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0609D448-D43C-65FA-F981-C63496C896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9323" y="3372905"/>
            <a:ext cx="1617260" cy="12134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7C3CC7C-2C3D-B089-F2FF-587AE4890C4A}"/>
              </a:ext>
            </a:extLst>
          </p:cNvPr>
          <p:cNvSpPr txBox="1"/>
          <p:nvPr/>
        </p:nvSpPr>
        <p:spPr>
          <a:xfrm>
            <a:off x="841856" y="3028654"/>
            <a:ext cx="117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1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endParaRPr lang="pl-PL" b="1" dirty="0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A7803164-9EE8-2A69-5F44-09CD23054E8E}"/>
              </a:ext>
            </a:extLst>
          </p:cNvPr>
          <p:cNvSpPr txBox="1"/>
          <p:nvPr/>
        </p:nvSpPr>
        <p:spPr>
          <a:xfrm>
            <a:off x="1952124" y="2295103"/>
            <a:ext cx="45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2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endParaRPr lang="pl-PL" b="1" dirty="0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C40C790C-1967-C5E7-7054-3E48A9CB0F9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66101" y="1938790"/>
            <a:ext cx="1799549" cy="18947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id="{8A2C3AAB-8871-2D4A-F782-B22DBF232D73}"/>
              </a:ext>
            </a:extLst>
          </p:cNvPr>
          <p:cNvSpPr txBox="1"/>
          <p:nvPr/>
        </p:nvSpPr>
        <p:spPr>
          <a:xfrm>
            <a:off x="2824508" y="1911036"/>
            <a:ext cx="510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3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endParaRPr lang="pl-PL" b="1" dirty="0"/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id="{B5438647-0FAF-76A4-2A11-AFDFC0C401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60635" y="2642099"/>
            <a:ext cx="1235648" cy="14644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Strzałka: w prawo 22">
            <a:extLst>
              <a:ext uri="{FF2B5EF4-FFF2-40B4-BE49-F238E27FC236}">
                <a16:creationId xmlns:a16="http://schemas.microsoft.com/office/drawing/2014/main" id="{306113D4-5910-4AB6-EDAC-9938C6C6F229}"/>
              </a:ext>
            </a:extLst>
          </p:cNvPr>
          <p:cNvSpPr/>
          <p:nvPr/>
        </p:nvSpPr>
        <p:spPr>
          <a:xfrm rot="16200000">
            <a:off x="3401831" y="4301941"/>
            <a:ext cx="551958" cy="508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8ED89462-957C-6553-A148-90CF6ED7ABB8}"/>
              </a:ext>
            </a:extLst>
          </p:cNvPr>
          <p:cNvSpPr txBox="1"/>
          <p:nvPr/>
        </p:nvSpPr>
        <p:spPr>
          <a:xfrm>
            <a:off x="6756807" y="4191769"/>
            <a:ext cx="223347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350" b="1" dirty="0" err="1">
                <a:solidFill>
                  <a:srgbClr val="000000"/>
                </a:solidFill>
                <a:ea typeface="Calibri" panose="020F0502020204030204" pitchFamily="34" charset="0"/>
              </a:rPr>
              <a:t>Oxygen</a:t>
            </a:r>
            <a:r>
              <a:rPr lang="pl-PL" sz="1350" b="1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pl-PL" sz="1350" b="1" dirty="0" err="1">
                <a:solidFill>
                  <a:srgbClr val="000000"/>
                </a:solidFill>
                <a:ea typeface="Calibri" panose="020F0502020204030204" pitchFamily="34" charset="0"/>
              </a:rPr>
              <a:t>buffer</a:t>
            </a:r>
            <a:endParaRPr lang="pl-PL" sz="1350" b="1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r>
              <a:rPr lang="en-US" sz="1350" b="1" dirty="0">
                <a:solidFill>
                  <a:srgbClr val="000000"/>
                </a:solidFill>
                <a:ea typeface="Calibri" panose="020F0502020204030204" pitchFamily="34" charset="0"/>
              </a:rPr>
              <a:t>(Ce</a:t>
            </a:r>
            <a:r>
              <a:rPr lang="en-US" sz="1350" b="1" baseline="30000" dirty="0">
                <a:solidFill>
                  <a:srgbClr val="000000"/>
                </a:solidFill>
                <a:ea typeface="Calibri" panose="020F0502020204030204" pitchFamily="34" charset="0"/>
              </a:rPr>
              <a:t>IV </a:t>
            </a:r>
            <a:r>
              <a:rPr lang="en-US" sz="1350" b="1" dirty="0">
                <a:solidFill>
                  <a:srgbClr val="000000"/>
                </a:solidFill>
                <a:ea typeface="Calibri" panose="020F0502020204030204" pitchFamily="34" charset="0"/>
              </a:rPr>
              <a:t>O</a:t>
            </a:r>
            <a:r>
              <a:rPr lang="en-US" sz="1350" b="1" baseline="-25000" dirty="0">
                <a:solidFill>
                  <a:srgbClr val="000000"/>
                </a:solidFill>
                <a:ea typeface="Calibri" panose="020F0502020204030204" pitchFamily="34" charset="0"/>
              </a:rPr>
              <a:t>2</a:t>
            </a:r>
            <a:r>
              <a:rPr lang="en-US" sz="1350" b="1" dirty="0">
                <a:solidFill>
                  <a:srgbClr val="000000"/>
                </a:solidFill>
                <a:ea typeface="Calibri" panose="020F0502020204030204" pitchFamily="34" charset="0"/>
              </a:rPr>
              <a:t> ↔ Ce</a:t>
            </a:r>
            <a:r>
              <a:rPr lang="en-US" sz="1350" b="1" baseline="30000" dirty="0">
                <a:solidFill>
                  <a:srgbClr val="000000"/>
                </a:solidFill>
                <a:ea typeface="Calibri" panose="020F0502020204030204" pitchFamily="34" charset="0"/>
              </a:rPr>
              <a:t>IV</a:t>
            </a:r>
            <a:r>
              <a:rPr lang="en-US" sz="1350" b="1" baseline="-25000" dirty="0">
                <a:solidFill>
                  <a:srgbClr val="000000"/>
                </a:solidFill>
                <a:ea typeface="Calibri" panose="020F0502020204030204" pitchFamily="34" charset="0"/>
              </a:rPr>
              <a:t>1−x</a:t>
            </a:r>
            <a:r>
              <a:rPr lang="en-US" sz="1350" b="1" dirty="0">
                <a:solidFill>
                  <a:srgbClr val="000000"/>
                </a:solidFill>
                <a:ea typeface="Calibri" panose="020F0502020204030204" pitchFamily="34" charset="0"/>
              </a:rPr>
              <a:t>Ce</a:t>
            </a:r>
            <a:r>
              <a:rPr lang="en-US" sz="1350" b="1" baseline="30000" dirty="0">
                <a:solidFill>
                  <a:srgbClr val="000000"/>
                </a:solidFill>
                <a:ea typeface="Calibri" panose="020F0502020204030204" pitchFamily="34" charset="0"/>
              </a:rPr>
              <a:t>III</a:t>
            </a:r>
            <a:r>
              <a:rPr lang="en-US" sz="1350" b="1" baseline="-25000" dirty="0">
                <a:solidFill>
                  <a:srgbClr val="000000"/>
                </a:solidFill>
                <a:ea typeface="Calibri" panose="020F0502020204030204" pitchFamily="34" charset="0"/>
              </a:rPr>
              <a:t>x</a:t>
            </a:r>
            <a:r>
              <a:rPr lang="en-US" sz="1350" b="1" dirty="0">
                <a:solidFill>
                  <a:srgbClr val="000000"/>
                </a:solidFill>
                <a:ea typeface="Calibri" panose="020F0502020204030204" pitchFamily="34" charset="0"/>
              </a:rPr>
              <a:t>O</a:t>
            </a:r>
            <a:r>
              <a:rPr lang="en-US" sz="1350" b="1" baseline="-25000" dirty="0">
                <a:solidFill>
                  <a:srgbClr val="000000"/>
                </a:solidFill>
                <a:ea typeface="Calibri" panose="020F0502020204030204" pitchFamily="34" charset="0"/>
              </a:rPr>
              <a:t>2−x/2</a:t>
            </a:r>
            <a:r>
              <a:rPr lang="en-US" sz="1350" b="1" dirty="0">
                <a:solidFill>
                  <a:srgbClr val="000000"/>
                </a:solidFill>
                <a:ea typeface="Calibri" panose="020F0502020204030204" pitchFamily="34" charset="0"/>
              </a:rPr>
              <a:t>) </a:t>
            </a:r>
            <a:endParaRPr lang="pl-PL" sz="1350" b="1" dirty="0"/>
          </a:p>
        </p:txBody>
      </p:sp>
    </p:spTree>
    <p:extLst>
      <p:ext uri="{BB962C8B-B14F-4D97-AF65-F5344CB8AC3E}">
        <p14:creationId xmlns:p14="http://schemas.microsoft.com/office/powerpoint/2010/main" val="2412687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Obraz 64">
            <a:extLst>
              <a:ext uri="{FF2B5EF4-FFF2-40B4-BE49-F238E27FC236}">
                <a16:creationId xmlns:a16="http://schemas.microsoft.com/office/drawing/2014/main" id="{0F6913E7-46B9-5C8B-6F59-43B377675D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08"/>
          <a:stretch/>
        </p:blipFill>
        <p:spPr>
          <a:xfrm>
            <a:off x="1" y="1371602"/>
            <a:ext cx="9142044" cy="5104046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7B6C76F6-1DA2-4573-8AD6-E911C32BC720}"/>
              </a:ext>
            </a:extLst>
          </p:cNvPr>
          <p:cNvSpPr txBox="1">
            <a:spLocks/>
          </p:cNvSpPr>
          <p:nvPr/>
        </p:nvSpPr>
        <p:spPr>
          <a:xfrm>
            <a:off x="457200" y="1556346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F993A0B-608E-8F97-1EB0-68CBCF7EC7ED}"/>
              </a:ext>
            </a:extLst>
          </p:cNvPr>
          <p:cNvSpPr txBox="1">
            <a:spLocks/>
          </p:cNvSpPr>
          <p:nvPr/>
        </p:nvSpPr>
        <p:spPr>
          <a:xfrm>
            <a:off x="608939" y="1493548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3" name="Espace réservé du contenu 1">
            <a:extLst>
              <a:ext uri="{FF2B5EF4-FFF2-40B4-BE49-F238E27FC236}">
                <a16:creationId xmlns:a16="http://schemas.microsoft.com/office/drawing/2014/main" id="{AC296F01-EB76-DA93-7440-55CB53BFD98E}"/>
              </a:ext>
            </a:extLst>
          </p:cNvPr>
          <p:cNvSpPr txBox="1">
            <a:spLocks/>
          </p:cNvSpPr>
          <p:nvPr/>
        </p:nvSpPr>
        <p:spPr>
          <a:xfrm>
            <a:off x="4018061" y="1095686"/>
            <a:ext cx="1975235" cy="7074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dirty="0" err="1">
                <a:solidFill>
                  <a:srgbClr val="000066"/>
                </a:solidFill>
                <a:latin typeface="+mn-lt"/>
              </a:rPr>
              <a:t>Motivation</a:t>
            </a:r>
            <a:endParaRPr lang="pl-PL" dirty="0">
              <a:solidFill>
                <a:srgbClr val="000066"/>
              </a:solidFill>
              <a:latin typeface="+mn-lt"/>
            </a:endParaRP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endParaRPr lang="pl-PL" dirty="0">
              <a:solidFill>
                <a:srgbClr val="000066"/>
              </a:solidFill>
              <a:latin typeface="+mn-lt"/>
            </a:endParaRPr>
          </a:p>
          <a:p>
            <a:pPr algn="l"/>
            <a:endParaRPr lang="pl-PL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82" name="Prostokąt 81">
            <a:extLst>
              <a:ext uri="{FF2B5EF4-FFF2-40B4-BE49-F238E27FC236}">
                <a16:creationId xmlns:a16="http://schemas.microsoft.com/office/drawing/2014/main" id="{FC6396DB-D391-6F5D-63AF-3D535DCE29AC}"/>
              </a:ext>
            </a:extLst>
          </p:cNvPr>
          <p:cNvSpPr/>
          <p:nvPr/>
        </p:nvSpPr>
        <p:spPr>
          <a:xfrm>
            <a:off x="211064" y="4728703"/>
            <a:ext cx="4262088" cy="154039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126" name="Obraz 125">
            <a:extLst>
              <a:ext uri="{FF2B5EF4-FFF2-40B4-BE49-F238E27FC236}">
                <a16:creationId xmlns:a16="http://schemas.microsoft.com/office/drawing/2014/main" id="{84AA6780-5C48-2B38-005A-E57FB410EF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57"/>
          <a:stretch/>
        </p:blipFill>
        <p:spPr>
          <a:xfrm>
            <a:off x="1786069" y="5088455"/>
            <a:ext cx="1167419" cy="1060961"/>
          </a:xfrm>
          <a:prstGeom prst="rect">
            <a:avLst/>
          </a:prstGeom>
        </p:spPr>
      </p:pic>
      <p:sp>
        <p:nvSpPr>
          <p:cNvPr id="128" name="pole tekstowe 127">
            <a:extLst>
              <a:ext uri="{FF2B5EF4-FFF2-40B4-BE49-F238E27FC236}">
                <a16:creationId xmlns:a16="http://schemas.microsoft.com/office/drawing/2014/main" id="{C96679F4-95CD-7193-793E-FA1236E9A5E3}"/>
              </a:ext>
            </a:extLst>
          </p:cNvPr>
          <p:cNvSpPr txBox="1"/>
          <p:nvPr/>
        </p:nvSpPr>
        <p:spPr>
          <a:xfrm>
            <a:off x="1659967" y="4742802"/>
            <a:ext cx="184581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pl-PL" sz="1500" b="1" dirty="0">
                <a:solidFill>
                  <a:srgbClr val="000000"/>
                </a:solidFill>
                <a:ea typeface="Calibri" panose="020F0502020204030204" pitchFamily="34" charset="0"/>
              </a:rPr>
              <a:t>Nano-</a:t>
            </a:r>
            <a:r>
              <a:rPr lang="pl-PL" sz="1500" b="1" dirty="0" err="1">
                <a:solidFill>
                  <a:srgbClr val="000000"/>
                </a:solidFill>
                <a:ea typeface="Calibri" panose="020F0502020204030204" pitchFamily="34" charset="0"/>
              </a:rPr>
              <a:t>size</a:t>
            </a:r>
            <a:r>
              <a:rPr lang="pl-PL" sz="1500" b="1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pl-PL" sz="1500" b="1" dirty="0" err="1">
                <a:solidFill>
                  <a:srgbClr val="000000"/>
                </a:solidFill>
                <a:ea typeface="Calibri" panose="020F0502020204030204" pitchFamily="34" charset="0"/>
              </a:rPr>
              <a:t>effect</a:t>
            </a:r>
            <a:endParaRPr lang="pl-PL" sz="1500" b="1" dirty="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pic>
        <p:nvPicPr>
          <p:cNvPr id="129" name="Obraz 128">
            <a:extLst>
              <a:ext uri="{FF2B5EF4-FFF2-40B4-BE49-F238E27FC236}">
                <a16:creationId xmlns:a16="http://schemas.microsoft.com/office/drawing/2014/main" id="{175D120E-2DA7-4C95-B9F7-EA4AD632A1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31673">
            <a:off x="3541750" y="5008965"/>
            <a:ext cx="510221" cy="452786"/>
          </a:xfrm>
          <a:prstGeom prst="rect">
            <a:avLst/>
          </a:prstGeom>
        </p:spPr>
      </p:pic>
      <p:sp>
        <p:nvSpPr>
          <p:cNvPr id="130" name="pole tekstowe 129">
            <a:extLst>
              <a:ext uri="{FF2B5EF4-FFF2-40B4-BE49-F238E27FC236}">
                <a16:creationId xmlns:a16="http://schemas.microsoft.com/office/drawing/2014/main" id="{FF383FC9-5EF4-2A87-3271-39A9FA79818F}"/>
              </a:ext>
            </a:extLst>
          </p:cNvPr>
          <p:cNvSpPr txBox="1"/>
          <p:nvPr/>
        </p:nvSpPr>
        <p:spPr>
          <a:xfrm>
            <a:off x="3269071" y="5639506"/>
            <a:ext cx="1097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 err="1"/>
              <a:t>Electronic</a:t>
            </a:r>
            <a:r>
              <a:rPr lang="pl-PL" sz="1200" b="1" dirty="0"/>
              <a:t> </a:t>
            </a:r>
            <a:r>
              <a:rPr lang="pl-PL" sz="1200" b="1" dirty="0" err="1"/>
              <a:t>structure</a:t>
            </a:r>
            <a:endParaRPr lang="pl-PL" sz="1200" b="1" dirty="0"/>
          </a:p>
        </p:txBody>
      </p:sp>
      <p:sp>
        <p:nvSpPr>
          <p:cNvPr id="131" name="pole tekstowe 130">
            <a:extLst>
              <a:ext uri="{FF2B5EF4-FFF2-40B4-BE49-F238E27FC236}">
                <a16:creationId xmlns:a16="http://schemas.microsoft.com/office/drawing/2014/main" id="{4ECFE407-6046-A766-2643-2F2A2B20B16B}"/>
              </a:ext>
            </a:extLst>
          </p:cNvPr>
          <p:cNvSpPr txBox="1"/>
          <p:nvPr/>
        </p:nvSpPr>
        <p:spPr>
          <a:xfrm>
            <a:off x="3133890" y="5332146"/>
            <a:ext cx="12358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 err="1"/>
              <a:t>Microstrain</a:t>
            </a:r>
            <a:endParaRPr lang="pl-PL" sz="1200" b="1" dirty="0"/>
          </a:p>
        </p:txBody>
      </p:sp>
      <p:sp>
        <p:nvSpPr>
          <p:cNvPr id="132" name="pole tekstowe 131">
            <a:extLst>
              <a:ext uri="{FF2B5EF4-FFF2-40B4-BE49-F238E27FC236}">
                <a16:creationId xmlns:a16="http://schemas.microsoft.com/office/drawing/2014/main" id="{EC81DFE8-DA7C-D3B3-2814-18B14C38054D}"/>
              </a:ext>
            </a:extLst>
          </p:cNvPr>
          <p:cNvSpPr txBox="1"/>
          <p:nvPr/>
        </p:nvSpPr>
        <p:spPr>
          <a:xfrm>
            <a:off x="59325" y="5592099"/>
            <a:ext cx="1573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 err="1"/>
              <a:t>Oxygen</a:t>
            </a:r>
            <a:r>
              <a:rPr lang="pl-PL" sz="1200" b="1" dirty="0"/>
              <a:t> </a:t>
            </a:r>
            <a:r>
              <a:rPr lang="pl-PL" sz="1200" b="1" dirty="0" err="1"/>
              <a:t>vaccancy</a:t>
            </a:r>
            <a:r>
              <a:rPr lang="pl-PL" sz="1200" b="1" dirty="0"/>
              <a:t> </a:t>
            </a:r>
            <a:r>
              <a:rPr lang="pl-PL" sz="1200" b="1" dirty="0" err="1"/>
              <a:t>concentration</a:t>
            </a:r>
            <a:endParaRPr lang="pl-PL" sz="1200" b="1" dirty="0"/>
          </a:p>
        </p:txBody>
      </p:sp>
      <p:sp>
        <p:nvSpPr>
          <p:cNvPr id="133" name="pole tekstowe 132">
            <a:extLst>
              <a:ext uri="{FF2B5EF4-FFF2-40B4-BE49-F238E27FC236}">
                <a16:creationId xmlns:a16="http://schemas.microsoft.com/office/drawing/2014/main" id="{74535E63-0501-4040-FC25-E2FE5E0C0DB2}"/>
              </a:ext>
            </a:extLst>
          </p:cNvPr>
          <p:cNvSpPr txBox="1"/>
          <p:nvPr/>
        </p:nvSpPr>
        <p:spPr>
          <a:xfrm>
            <a:off x="239967" y="5056396"/>
            <a:ext cx="1235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 err="1"/>
              <a:t>Lattice</a:t>
            </a:r>
            <a:r>
              <a:rPr lang="pl-PL" sz="1200" b="1" dirty="0"/>
              <a:t> </a:t>
            </a:r>
            <a:r>
              <a:rPr lang="pl-PL" sz="1200" b="1" dirty="0" err="1"/>
              <a:t>parameter</a:t>
            </a:r>
            <a:endParaRPr lang="pl-PL" sz="1200" b="1" dirty="0"/>
          </a:p>
        </p:txBody>
      </p:sp>
      <p:pic>
        <p:nvPicPr>
          <p:cNvPr id="134" name="Obraz 133">
            <a:extLst>
              <a:ext uri="{FF2B5EF4-FFF2-40B4-BE49-F238E27FC236}">
                <a16:creationId xmlns:a16="http://schemas.microsoft.com/office/drawing/2014/main" id="{470230C4-1EE4-D492-8DAB-792F21BEE1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5208" y="5659636"/>
            <a:ext cx="510221" cy="452786"/>
          </a:xfrm>
          <a:prstGeom prst="rect">
            <a:avLst/>
          </a:prstGeom>
        </p:spPr>
      </p:pic>
      <p:pic>
        <p:nvPicPr>
          <p:cNvPr id="135" name="Obraz 134">
            <a:extLst>
              <a:ext uri="{FF2B5EF4-FFF2-40B4-BE49-F238E27FC236}">
                <a16:creationId xmlns:a16="http://schemas.microsoft.com/office/drawing/2014/main" id="{0FD29C5D-4D31-9233-A88A-A8D7FFE7F7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439646">
            <a:off x="1230093" y="5796850"/>
            <a:ext cx="510221" cy="452786"/>
          </a:xfrm>
          <a:prstGeom prst="rect">
            <a:avLst/>
          </a:prstGeom>
        </p:spPr>
      </p:pic>
      <p:pic>
        <p:nvPicPr>
          <p:cNvPr id="136" name="Obraz 135">
            <a:extLst>
              <a:ext uri="{FF2B5EF4-FFF2-40B4-BE49-F238E27FC236}">
                <a16:creationId xmlns:a16="http://schemas.microsoft.com/office/drawing/2014/main" id="{656B085E-0598-A464-74F0-E9207894FA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9841185">
            <a:off x="1222964" y="5020881"/>
            <a:ext cx="510221" cy="452786"/>
          </a:xfrm>
          <a:prstGeom prst="rect">
            <a:avLst/>
          </a:prstGeom>
        </p:spPr>
      </p:pic>
      <p:cxnSp>
        <p:nvCxnSpPr>
          <p:cNvPr id="137" name="Łącznik prosty 136">
            <a:extLst>
              <a:ext uri="{FF2B5EF4-FFF2-40B4-BE49-F238E27FC236}">
                <a16:creationId xmlns:a16="http://schemas.microsoft.com/office/drawing/2014/main" id="{F3789E8C-86A3-145A-B294-A52AB2B19053}"/>
              </a:ext>
            </a:extLst>
          </p:cNvPr>
          <p:cNvCxnSpPr>
            <a:cxnSpLocks/>
            <a:stCxn id="149" idx="0"/>
            <a:endCxn id="138" idx="0"/>
          </p:cNvCxnSpPr>
          <p:nvPr/>
        </p:nvCxnSpPr>
        <p:spPr>
          <a:xfrm flipH="1">
            <a:off x="2804319" y="5045622"/>
            <a:ext cx="895382" cy="12766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8" name="Owal 137">
            <a:extLst>
              <a:ext uri="{FF2B5EF4-FFF2-40B4-BE49-F238E27FC236}">
                <a16:creationId xmlns:a16="http://schemas.microsoft.com/office/drawing/2014/main" id="{1995E47E-2006-33F2-212C-E7631E0160AA}"/>
              </a:ext>
            </a:extLst>
          </p:cNvPr>
          <p:cNvSpPr/>
          <p:nvPr/>
        </p:nvSpPr>
        <p:spPr>
          <a:xfrm>
            <a:off x="2756071" y="5173288"/>
            <a:ext cx="96494" cy="964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cxnSp>
        <p:nvCxnSpPr>
          <p:cNvPr id="139" name="Łącznik prosty 138">
            <a:extLst>
              <a:ext uri="{FF2B5EF4-FFF2-40B4-BE49-F238E27FC236}">
                <a16:creationId xmlns:a16="http://schemas.microsoft.com/office/drawing/2014/main" id="{90594D9B-3E7C-DBE0-BCAE-8AAF250588EE}"/>
              </a:ext>
            </a:extLst>
          </p:cNvPr>
          <p:cNvCxnSpPr>
            <a:cxnSpLocks/>
            <a:stCxn id="149" idx="4"/>
            <a:endCxn id="138" idx="4"/>
          </p:cNvCxnSpPr>
          <p:nvPr/>
        </p:nvCxnSpPr>
        <p:spPr>
          <a:xfrm flipH="1" flipV="1">
            <a:off x="2804319" y="5269781"/>
            <a:ext cx="895382" cy="9270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0" name="Owal 139">
            <a:extLst>
              <a:ext uri="{FF2B5EF4-FFF2-40B4-BE49-F238E27FC236}">
                <a16:creationId xmlns:a16="http://schemas.microsoft.com/office/drawing/2014/main" id="{D40EDCBA-F79B-22F1-EB37-FE3C36692E37}"/>
              </a:ext>
            </a:extLst>
          </p:cNvPr>
          <p:cNvSpPr/>
          <p:nvPr/>
        </p:nvSpPr>
        <p:spPr>
          <a:xfrm>
            <a:off x="2705573" y="5712282"/>
            <a:ext cx="96494" cy="964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41" name="Owal 140">
            <a:extLst>
              <a:ext uri="{FF2B5EF4-FFF2-40B4-BE49-F238E27FC236}">
                <a16:creationId xmlns:a16="http://schemas.microsoft.com/office/drawing/2014/main" id="{E1DBBD65-CE0E-028D-D94E-BDBB7A6076EE}"/>
              </a:ext>
            </a:extLst>
          </p:cNvPr>
          <p:cNvSpPr/>
          <p:nvPr/>
        </p:nvSpPr>
        <p:spPr>
          <a:xfrm>
            <a:off x="2297730" y="5764716"/>
            <a:ext cx="96494" cy="964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42" name="Owal 141">
            <a:extLst>
              <a:ext uri="{FF2B5EF4-FFF2-40B4-BE49-F238E27FC236}">
                <a16:creationId xmlns:a16="http://schemas.microsoft.com/office/drawing/2014/main" id="{FFE70365-EE7A-B45C-6FA1-AEA58F4ABA58}"/>
              </a:ext>
            </a:extLst>
          </p:cNvPr>
          <p:cNvSpPr/>
          <p:nvPr/>
        </p:nvSpPr>
        <p:spPr>
          <a:xfrm>
            <a:off x="1967313" y="5389752"/>
            <a:ext cx="96494" cy="964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cxnSp>
        <p:nvCxnSpPr>
          <p:cNvPr id="143" name="Łącznik prosty 142">
            <a:extLst>
              <a:ext uri="{FF2B5EF4-FFF2-40B4-BE49-F238E27FC236}">
                <a16:creationId xmlns:a16="http://schemas.microsoft.com/office/drawing/2014/main" id="{57BEC209-D2A2-BC17-DFE3-C1FB099A53EA}"/>
              </a:ext>
            </a:extLst>
          </p:cNvPr>
          <p:cNvCxnSpPr>
            <a:cxnSpLocks/>
            <a:stCxn id="142" idx="7"/>
          </p:cNvCxnSpPr>
          <p:nvPr/>
        </p:nvCxnSpPr>
        <p:spPr>
          <a:xfrm flipH="1" flipV="1">
            <a:off x="1637021" y="5125021"/>
            <a:ext cx="412655" cy="278863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Łącznik prosty 143">
            <a:extLst>
              <a:ext uri="{FF2B5EF4-FFF2-40B4-BE49-F238E27FC236}">
                <a16:creationId xmlns:a16="http://schemas.microsoft.com/office/drawing/2014/main" id="{B5C410BB-4352-7E9E-7FD7-BB8122BEC94D}"/>
              </a:ext>
            </a:extLst>
          </p:cNvPr>
          <p:cNvCxnSpPr>
            <a:cxnSpLocks/>
          </p:cNvCxnSpPr>
          <p:nvPr/>
        </p:nvCxnSpPr>
        <p:spPr>
          <a:xfrm flipH="1" flipV="1">
            <a:off x="1563411" y="5441098"/>
            <a:ext cx="464357" cy="47891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Łącznik prosty 144">
            <a:extLst>
              <a:ext uri="{FF2B5EF4-FFF2-40B4-BE49-F238E27FC236}">
                <a16:creationId xmlns:a16="http://schemas.microsoft.com/office/drawing/2014/main" id="{5FC4B7C9-0BFC-745E-6487-CEFDAD092459}"/>
              </a:ext>
            </a:extLst>
          </p:cNvPr>
          <p:cNvCxnSpPr>
            <a:cxnSpLocks/>
            <a:endCxn id="140" idx="0"/>
          </p:cNvCxnSpPr>
          <p:nvPr/>
        </p:nvCxnSpPr>
        <p:spPr>
          <a:xfrm flipH="1">
            <a:off x="2753820" y="5664745"/>
            <a:ext cx="458463" cy="4753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Łącznik prosty 145">
            <a:extLst>
              <a:ext uri="{FF2B5EF4-FFF2-40B4-BE49-F238E27FC236}">
                <a16:creationId xmlns:a16="http://schemas.microsoft.com/office/drawing/2014/main" id="{D4793254-05D7-EC50-52A9-C2602B7F677D}"/>
              </a:ext>
            </a:extLst>
          </p:cNvPr>
          <p:cNvCxnSpPr>
            <a:cxnSpLocks/>
            <a:endCxn id="140" idx="4"/>
          </p:cNvCxnSpPr>
          <p:nvPr/>
        </p:nvCxnSpPr>
        <p:spPr>
          <a:xfrm flipH="1" flipV="1">
            <a:off x="2753820" y="5808776"/>
            <a:ext cx="404502" cy="173659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Łącznik prosty 146">
            <a:extLst>
              <a:ext uri="{FF2B5EF4-FFF2-40B4-BE49-F238E27FC236}">
                <a16:creationId xmlns:a16="http://schemas.microsoft.com/office/drawing/2014/main" id="{E7A7C2E8-1435-C9FE-BB99-2504FE78E6B5}"/>
              </a:ext>
            </a:extLst>
          </p:cNvPr>
          <p:cNvCxnSpPr>
            <a:cxnSpLocks/>
          </p:cNvCxnSpPr>
          <p:nvPr/>
        </p:nvCxnSpPr>
        <p:spPr>
          <a:xfrm flipH="1">
            <a:off x="1616738" y="5860019"/>
            <a:ext cx="730430" cy="25297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Łącznik prosty 147">
            <a:extLst>
              <a:ext uri="{FF2B5EF4-FFF2-40B4-BE49-F238E27FC236}">
                <a16:creationId xmlns:a16="http://schemas.microsoft.com/office/drawing/2014/main" id="{CC51A1F1-13B9-DD28-9C8B-69E5D2319C95}"/>
              </a:ext>
            </a:extLst>
          </p:cNvPr>
          <p:cNvCxnSpPr>
            <a:cxnSpLocks/>
            <a:stCxn id="141" idx="0"/>
          </p:cNvCxnSpPr>
          <p:nvPr/>
        </p:nvCxnSpPr>
        <p:spPr>
          <a:xfrm flipH="1">
            <a:off x="1561184" y="5764717"/>
            <a:ext cx="784793" cy="3047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9" name="Obraz 148">
            <a:extLst>
              <a:ext uri="{FF2B5EF4-FFF2-40B4-BE49-F238E27FC236}">
                <a16:creationId xmlns:a16="http://schemas.microsoft.com/office/drawing/2014/main" id="{E97132DD-864E-34D0-9A73-6678E9ECF59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009" t="8218" r="118" b="17838"/>
          <a:stretch/>
        </p:blipFill>
        <p:spPr>
          <a:xfrm>
            <a:off x="3538855" y="5045622"/>
            <a:ext cx="321690" cy="316861"/>
          </a:xfrm>
          <a:prstGeom prst="ellipse">
            <a:avLst/>
          </a:prstGeom>
        </p:spPr>
      </p:pic>
      <p:pic>
        <p:nvPicPr>
          <p:cNvPr id="150" name="Obraz 149">
            <a:extLst>
              <a:ext uri="{FF2B5EF4-FFF2-40B4-BE49-F238E27FC236}">
                <a16:creationId xmlns:a16="http://schemas.microsoft.com/office/drawing/2014/main" id="{9B8B006E-C0FD-02AD-D511-80ACD5D7E80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977" t="23044" r="24150" b="3012"/>
          <a:stretch/>
        </p:blipFill>
        <p:spPr>
          <a:xfrm>
            <a:off x="1405966" y="5802668"/>
            <a:ext cx="321690" cy="316861"/>
          </a:xfrm>
          <a:prstGeom prst="ellipse">
            <a:avLst/>
          </a:prstGeom>
        </p:spPr>
      </p:pic>
      <p:pic>
        <p:nvPicPr>
          <p:cNvPr id="151" name="Obraz 150">
            <a:extLst>
              <a:ext uri="{FF2B5EF4-FFF2-40B4-BE49-F238E27FC236}">
                <a16:creationId xmlns:a16="http://schemas.microsoft.com/office/drawing/2014/main" id="{B549B95C-7DB4-B57F-4F9B-DDC51184DC4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2795" t="-3312" r="-12668" b="29367"/>
          <a:stretch/>
        </p:blipFill>
        <p:spPr>
          <a:xfrm>
            <a:off x="1421617" y="5120733"/>
            <a:ext cx="321690" cy="316861"/>
          </a:xfrm>
          <a:prstGeom prst="ellipse">
            <a:avLst/>
          </a:prstGeom>
        </p:spPr>
      </p:pic>
      <p:pic>
        <p:nvPicPr>
          <p:cNvPr id="152" name="Obraz 151">
            <a:extLst>
              <a:ext uri="{FF2B5EF4-FFF2-40B4-BE49-F238E27FC236}">
                <a16:creationId xmlns:a16="http://schemas.microsoft.com/office/drawing/2014/main" id="{76DCCE1E-9D3D-E9D9-332F-FB4AD00C319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15515" t="15774" r="45642" b="10282"/>
          <a:stretch/>
        </p:blipFill>
        <p:spPr>
          <a:xfrm>
            <a:off x="3059704" y="5669874"/>
            <a:ext cx="321690" cy="316861"/>
          </a:xfrm>
          <a:prstGeom prst="ellipse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1CE3622E-8C01-5AFC-8DDE-9FFFF9BCFCE1}"/>
              </a:ext>
            </a:extLst>
          </p:cNvPr>
          <p:cNvSpPr/>
          <p:nvPr/>
        </p:nvSpPr>
        <p:spPr>
          <a:xfrm>
            <a:off x="4618615" y="4094525"/>
            <a:ext cx="4340629" cy="218124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B918D49-F228-6C8F-470F-93FA442A143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750" y="4166838"/>
            <a:ext cx="1396640" cy="208646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F724158A-4DF4-78D8-B99C-CDC025D3A75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2205" t="4106" r="9700" b="21054"/>
          <a:stretch/>
        </p:blipFill>
        <p:spPr>
          <a:xfrm>
            <a:off x="4876521" y="4387116"/>
            <a:ext cx="2389117" cy="1706648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328B125-3A54-CF1C-6C81-720F9B8CA12F}"/>
              </a:ext>
            </a:extLst>
          </p:cNvPr>
          <p:cNvSpPr txBox="1"/>
          <p:nvPr/>
        </p:nvSpPr>
        <p:spPr>
          <a:xfrm>
            <a:off x="5123502" y="6029316"/>
            <a:ext cx="275158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>
                <a:latin typeface="NexusSans"/>
              </a:rPr>
              <a:t>doi.org/10.1016/j.jmrt.2018.12.012</a:t>
            </a:r>
            <a:endParaRPr lang="pl-PL" sz="1050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A60D5979-C618-0DAF-6F81-6D023E18E599}"/>
              </a:ext>
            </a:extLst>
          </p:cNvPr>
          <p:cNvSpPr txBox="1"/>
          <p:nvPr/>
        </p:nvSpPr>
        <p:spPr>
          <a:xfrm>
            <a:off x="4851007" y="4111102"/>
            <a:ext cx="226309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500" b="1" dirty="0"/>
              <a:t>Active </a:t>
            </a:r>
            <a:r>
              <a:rPr lang="pl-PL" sz="1500" b="1" dirty="0" err="1"/>
              <a:t>phase</a:t>
            </a:r>
            <a:r>
              <a:rPr lang="pl-PL" sz="1500" b="1" dirty="0"/>
              <a:t> </a:t>
            </a:r>
            <a:r>
              <a:rPr lang="pl-PL" sz="1500" b="1" dirty="0" err="1"/>
              <a:t>deposition</a:t>
            </a:r>
            <a:endParaRPr lang="pl-PL" sz="1500" b="1" dirty="0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BF9F5A69-2105-34DD-45B8-3BFF46B87ED4}"/>
              </a:ext>
            </a:extLst>
          </p:cNvPr>
          <p:cNvSpPr/>
          <p:nvPr/>
        </p:nvSpPr>
        <p:spPr>
          <a:xfrm>
            <a:off x="4618987" y="1911037"/>
            <a:ext cx="4328318" cy="2072114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18" name="Symbol zastępczy zawartości 3">
            <a:extLst>
              <a:ext uri="{FF2B5EF4-FFF2-40B4-BE49-F238E27FC236}">
                <a16:creationId xmlns:a16="http://schemas.microsoft.com/office/drawing/2014/main" id="{C3CCC54D-1B90-2128-F58F-BB0C5822E58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6"/>
          <a:stretch/>
        </p:blipFill>
        <p:spPr>
          <a:xfrm>
            <a:off x="5741094" y="2508219"/>
            <a:ext cx="1855741" cy="1147500"/>
          </a:xfrm>
          <a:prstGeom prst="rect">
            <a:avLst/>
          </a:prstGeom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id="{4A2F5D41-EFF5-8530-5F89-A1A9EB679065}"/>
              </a:ext>
            </a:extLst>
          </p:cNvPr>
          <p:cNvSpPr txBox="1"/>
          <p:nvPr/>
        </p:nvSpPr>
        <p:spPr>
          <a:xfrm>
            <a:off x="5689809" y="1954530"/>
            <a:ext cx="180571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500" b="1" dirty="0"/>
              <a:t>Doping</a:t>
            </a:r>
          </a:p>
        </p:txBody>
      </p:sp>
      <p:sp>
        <p:nvSpPr>
          <p:cNvPr id="22" name="Strzałka: zakrzywiona w dół 21">
            <a:extLst>
              <a:ext uri="{FF2B5EF4-FFF2-40B4-BE49-F238E27FC236}">
                <a16:creationId xmlns:a16="http://schemas.microsoft.com/office/drawing/2014/main" id="{F0C7A810-1C82-A906-A4A0-7A27B582FABE}"/>
              </a:ext>
            </a:extLst>
          </p:cNvPr>
          <p:cNvSpPr/>
          <p:nvPr/>
        </p:nvSpPr>
        <p:spPr>
          <a:xfrm rot="20336435">
            <a:off x="5059447" y="2511705"/>
            <a:ext cx="1079159" cy="22116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>
              <a:solidFill>
                <a:schemeClr val="tx1"/>
              </a:solidFill>
            </a:endParaRP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8FBFE2E4-1BCB-5116-2B88-8DF2E9817321}"/>
              </a:ext>
            </a:extLst>
          </p:cNvPr>
          <p:cNvSpPr txBox="1"/>
          <p:nvPr/>
        </p:nvSpPr>
        <p:spPr>
          <a:xfrm>
            <a:off x="4545510" y="2896217"/>
            <a:ext cx="13826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500" b="1" dirty="0"/>
              <a:t>REE</a:t>
            </a:r>
          </a:p>
          <a:p>
            <a:pPr algn="ctr"/>
            <a:r>
              <a:rPr lang="pl-PL" sz="1500" b="1" dirty="0"/>
              <a:t>(</a:t>
            </a:r>
            <a:r>
              <a:rPr lang="pl-PL" sz="1500" b="1" dirty="0" err="1"/>
              <a:t>rare-earth</a:t>
            </a:r>
            <a:r>
              <a:rPr lang="pl-PL" sz="1500" b="1" dirty="0"/>
              <a:t> </a:t>
            </a:r>
            <a:r>
              <a:rPr lang="pl-PL" sz="1500" b="1" dirty="0" err="1"/>
              <a:t>elements</a:t>
            </a:r>
            <a:r>
              <a:rPr lang="pl-PL" sz="1500" b="1" dirty="0"/>
              <a:t>)</a:t>
            </a:r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95FB3403-F227-B308-3AB8-3B239A2CBB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99022" y="2199538"/>
            <a:ext cx="1086555" cy="11440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5" name="pole tekstowe 24">
            <a:extLst>
              <a:ext uri="{FF2B5EF4-FFF2-40B4-BE49-F238E27FC236}">
                <a16:creationId xmlns:a16="http://schemas.microsoft.com/office/drawing/2014/main" id="{F8565DB8-C42E-BE21-276B-6EDE2ADE3DAA}"/>
              </a:ext>
            </a:extLst>
          </p:cNvPr>
          <p:cNvSpPr txBox="1"/>
          <p:nvPr/>
        </p:nvSpPr>
        <p:spPr>
          <a:xfrm>
            <a:off x="8093219" y="3291153"/>
            <a:ext cx="579467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45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26" name="Strzałka: w prawo 25">
            <a:extLst>
              <a:ext uri="{FF2B5EF4-FFF2-40B4-BE49-F238E27FC236}">
                <a16:creationId xmlns:a16="http://schemas.microsoft.com/office/drawing/2014/main" id="{F143D2CF-E9CD-AD41-DA9E-38F40F3E8137}"/>
              </a:ext>
            </a:extLst>
          </p:cNvPr>
          <p:cNvSpPr/>
          <p:nvPr/>
        </p:nvSpPr>
        <p:spPr>
          <a:xfrm rot="5400000">
            <a:off x="7100176" y="3885449"/>
            <a:ext cx="551958" cy="508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611246A0-C883-64CF-5D7C-C0722CB56881}"/>
              </a:ext>
            </a:extLst>
          </p:cNvPr>
          <p:cNvSpPr/>
          <p:nvPr/>
        </p:nvSpPr>
        <p:spPr>
          <a:xfrm>
            <a:off x="221189" y="1911037"/>
            <a:ext cx="4264752" cy="269342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A203AC19-D37E-FB91-1D56-FB011C6BB56C}"/>
              </a:ext>
            </a:extLst>
          </p:cNvPr>
          <p:cNvSpPr/>
          <p:nvPr/>
        </p:nvSpPr>
        <p:spPr>
          <a:xfrm>
            <a:off x="256541" y="1949074"/>
            <a:ext cx="4216728" cy="26323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205B4C65-7ED7-5C37-08FF-C0A8B8AFA000}"/>
              </a:ext>
            </a:extLst>
          </p:cNvPr>
          <p:cNvSpPr txBox="1"/>
          <p:nvPr/>
        </p:nvSpPr>
        <p:spPr>
          <a:xfrm>
            <a:off x="394930" y="1986978"/>
            <a:ext cx="180571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500" b="1" dirty="0" err="1"/>
              <a:t>Structural</a:t>
            </a:r>
            <a:r>
              <a:rPr lang="pl-PL" sz="1500" b="1" dirty="0"/>
              <a:t> hierarchy</a:t>
            </a:r>
          </a:p>
        </p:txBody>
      </p:sp>
      <p:pic>
        <p:nvPicPr>
          <p:cNvPr id="30" name="Obraz 29">
            <a:extLst>
              <a:ext uri="{FF2B5EF4-FFF2-40B4-BE49-F238E27FC236}">
                <a16:creationId xmlns:a16="http://schemas.microsoft.com/office/drawing/2014/main" id="{FB1D3D43-80C3-EE2A-3FBD-49BB8C0EBF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9323" y="3372905"/>
            <a:ext cx="1617260" cy="12134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1" name="pole tekstowe 30">
            <a:extLst>
              <a:ext uri="{FF2B5EF4-FFF2-40B4-BE49-F238E27FC236}">
                <a16:creationId xmlns:a16="http://schemas.microsoft.com/office/drawing/2014/main" id="{56525371-D375-1EF7-D36F-C748F6EA2B0C}"/>
              </a:ext>
            </a:extLst>
          </p:cNvPr>
          <p:cNvSpPr txBox="1"/>
          <p:nvPr/>
        </p:nvSpPr>
        <p:spPr>
          <a:xfrm>
            <a:off x="841856" y="3028654"/>
            <a:ext cx="117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1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endParaRPr lang="pl-PL" b="1" dirty="0"/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1E3F5546-55E6-4514-898D-C7A59C70EDE9}"/>
              </a:ext>
            </a:extLst>
          </p:cNvPr>
          <p:cNvSpPr txBox="1"/>
          <p:nvPr/>
        </p:nvSpPr>
        <p:spPr>
          <a:xfrm>
            <a:off x="1952124" y="2295103"/>
            <a:ext cx="45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2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endParaRPr lang="pl-PL" b="1" dirty="0"/>
          </a:p>
        </p:txBody>
      </p:sp>
      <p:pic>
        <p:nvPicPr>
          <p:cNvPr id="33" name="Obraz 32">
            <a:extLst>
              <a:ext uri="{FF2B5EF4-FFF2-40B4-BE49-F238E27FC236}">
                <a16:creationId xmlns:a16="http://schemas.microsoft.com/office/drawing/2014/main" id="{649AAC9A-0E2E-6A77-7963-67CB41E78F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66101" y="1938790"/>
            <a:ext cx="1799549" cy="18947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4" name="pole tekstowe 33">
            <a:extLst>
              <a:ext uri="{FF2B5EF4-FFF2-40B4-BE49-F238E27FC236}">
                <a16:creationId xmlns:a16="http://schemas.microsoft.com/office/drawing/2014/main" id="{638D009A-CA59-C42F-04D2-CDDDFDD2842E}"/>
              </a:ext>
            </a:extLst>
          </p:cNvPr>
          <p:cNvSpPr txBox="1"/>
          <p:nvPr/>
        </p:nvSpPr>
        <p:spPr>
          <a:xfrm>
            <a:off x="2824508" y="1911036"/>
            <a:ext cx="510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3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endParaRPr lang="pl-PL" b="1" dirty="0"/>
          </a:p>
        </p:txBody>
      </p:sp>
      <p:pic>
        <p:nvPicPr>
          <p:cNvPr id="35" name="Obraz 34">
            <a:extLst>
              <a:ext uri="{FF2B5EF4-FFF2-40B4-BE49-F238E27FC236}">
                <a16:creationId xmlns:a16="http://schemas.microsoft.com/office/drawing/2014/main" id="{0CC21EEE-1447-C592-CCB5-18177A21EA2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60635" y="2642099"/>
            <a:ext cx="1235648" cy="14644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6" name="Strzałka: w prawo 35">
            <a:extLst>
              <a:ext uri="{FF2B5EF4-FFF2-40B4-BE49-F238E27FC236}">
                <a16:creationId xmlns:a16="http://schemas.microsoft.com/office/drawing/2014/main" id="{D0E51068-500B-8151-4801-B22A7C60F1BA}"/>
              </a:ext>
            </a:extLst>
          </p:cNvPr>
          <p:cNvSpPr/>
          <p:nvPr/>
        </p:nvSpPr>
        <p:spPr>
          <a:xfrm rot="16200000">
            <a:off x="3401831" y="4301941"/>
            <a:ext cx="551958" cy="508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37" name="Strzałka: w prawo 36">
            <a:extLst>
              <a:ext uri="{FF2B5EF4-FFF2-40B4-BE49-F238E27FC236}">
                <a16:creationId xmlns:a16="http://schemas.microsoft.com/office/drawing/2014/main" id="{E8C5C58A-9697-2000-9A4A-7202437E4939}"/>
              </a:ext>
            </a:extLst>
          </p:cNvPr>
          <p:cNvSpPr/>
          <p:nvPr/>
        </p:nvSpPr>
        <p:spPr>
          <a:xfrm>
            <a:off x="4359305" y="2152263"/>
            <a:ext cx="551958" cy="508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178F07DA-9858-2E79-86C1-63024DA22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4</a:t>
            </a:fld>
            <a:endParaRPr lang="en-GB" sz="1400" dirty="0">
              <a:solidFill>
                <a:srgbClr val="FFDE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85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/>
      <p:bldP spid="26" grpId="0" animBg="1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Obraz 64">
            <a:extLst>
              <a:ext uri="{FF2B5EF4-FFF2-40B4-BE49-F238E27FC236}">
                <a16:creationId xmlns:a16="http://schemas.microsoft.com/office/drawing/2014/main" id="{0F6913E7-46B9-5C8B-6F59-43B377675D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08"/>
          <a:stretch/>
        </p:blipFill>
        <p:spPr>
          <a:xfrm>
            <a:off x="1" y="1371602"/>
            <a:ext cx="9142044" cy="5104046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7B6C76F6-1DA2-4573-8AD6-E911C32BC720}"/>
              </a:ext>
            </a:extLst>
          </p:cNvPr>
          <p:cNvSpPr txBox="1">
            <a:spLocks/>
          </p:cNvSpPr>
          <p:nvPr/>
        </p:nvSpPr>
        <p:spPr>
          <a:xfrm>
            <a:off x="457200" y="1556346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F993A0B-608E-8F97-1EB0-68CBCF7EC7ED}"/>
              </a:ext>
            </a:extLst>
          </p:cNvPr>
          <p:cNvSpPr txBox="1">
            <a:spLocks/>
          </p:cNvSpPr>
          <p:nvPr/>
        </p:nvSpPr>
        <p:spPr>
          <a:xfrm>
            <a:off x="608939" y="1493548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3" name="Espace réservé du contenu 1">
            <a:extLst>
              <a:ext uri="{FF2B5EF4-FFF2-40B4-BE49-F238E27FC236}">
                <a16:creationId xmlns:a16="http://schemas.microsoft.com/office/drawing/2014/main" id="{AC296F01-EB76-DA93-7440-55CB53BFD98E}"/>
              </a:ext>
            </a:extLst>
          </p:cNvPr>
          <p:cNvSpPr txBox="1">
            <a:spLocks/>
          </p:cNvSpPr>
          <p:nvPr/>
        </p:nvSpPr>
        <p:spPr>
          <a:xfrm>
            <a:off x="4018061" y="1095686"/>
            <a:ext cx="1975235" cy="7074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dirty="0" err="1">
                <a:solidFill>
                  <a:srgbClr val="000066"/>
                </a:solidFill>
                <a:latin typeface="+mn-lt"/>
              </a:rPr>
              <a:t>Motivation</a:t>
            </a:r>
            <a:endParaRPr lang="pl-PL" dirty="0">
              <a:solidFill>
                <a:srgbClr val="000066"/>
              </a:solidFill>
              <a:latin typeface="+mn-lt"/>
            </a:endParaRP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endParaRPr lang="pl-PL" dirty="0">
              <a:solidFill>
                <a:srgbClr val="000066"/>
              </a:solidFill>
              <a:latin typeface="+mn-lt"/>
            </a:endParaRPr>
          </a:p>
          <a:p>
            <a:pPr algn="l"/>
            <a:endParaRPr lang="pl-PL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1CE3622E-8C01-5AFC-8DDE-9FFFF9BCFCE1}"/>
              </a:ext>
            </a:extLst>
          </p:cNvPr>
          <p:cNvSpPr/>
          <p:nvPr/>
        </p:nvSpPr>
        <p:spPr>
          <a:xfrm>
            <a:off x="4618615" y="4094525"/>
            <a:ext cx="4340629" cy="218124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B918D49-F228-6C8F-470F-93FA442A14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750" y="4166838"/>
            <a:ext cx="1396640" cy="208646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F724158A-4DF4-78D8-B99C-CDC025D3A7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205" t="4106" r="9700" b="21054"/>
          <a:stretch/>
        </p:blipFill>
        <p:spPr>
          <a:xfrm>
            <a:off x="4876521" y="4387116"/>
            <a:ext cx="2389117" cy="1706648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328B125-3A54-CF1C-6C81-720F9B8CA12F}"/>
              </a:ext>
            </a:extLst>
          </p:cNvPr>
          <p:cNvSpPr txBox="1"/>
          <p:nvPr/>
        </p:nvSpPr>
        <p:spPr>
          <a:xfrm>
            <a:off x="5123502" y="6029316"/>
            <a:ext cx="275158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>
                <a:latin typeface="NexusSans"/>
              </a:rPr>
              <a:t>doi.org/10.1016/j.jmrt.2018.12.012</a:t>
            </a:r>
            <a:endParaRPr lang="pl-PL" sz="1050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A60D5979-C618-0DAF-6F81-6D023E18E599}"/>
              </a:ext>
            </a:extLst>
          </p:cNvPr>
          <p:cNvSpPr txBox="1"/>
          <p:nvPr/>
        </p:nvSpPr>
        <p:spPr>
          <a:xfrm>
            <a:off x="4851007" y="4111102"/>
            <a:ext cx="226309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500" b="1" dirty="0"/>
              <a:t>Active </a:t>
            </a:r>
            <a:r>
              <a:rPr lang="pl-PL" sz="1500" b="1" dirty="0" err="1"/>
              <a:t>phase</a:t>
            </a:r>
            <a:r>
              <a:rPr lang="pl-PL" sz="1500" b="1" dirty="0"/>
              <a:t> </a:t>
            </a:r>
            <a:r>
              <a:rPr lang="pl-PL" sz="1500" b="1" dirty="0" err="1"/>
              <a:t>deposition</a:t>
            </a:r>
            <a:endParaRPr lang="pl-PL" sz="1500" b="1" dirty="0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BF9F5A69-2105-34DD-45B8-3BFF46B87ED4}"/>
              </a:ext>
            </a:extLst>
          </p:cNvPr>
          <p:cNvSpPr/>
          <p:nvPr/>
        </p:nvSpPr>
        <p:spPr>
          <a:xfrm>
            <a:off x="4618987" y="1911037"/>
            <a:ext cx="4328318" cy="2072114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18" name="Symbol zastępczy zawartości 3">
            <a:extLst>
              <a:ext uri="{FF2B5EF4-FFF2-40B4-BE49-F238E27FC236}">
                <a16:creationId xmlns:a16="http://schemas.microsoft.com/office/drawing/2014/main" id="{C3CCC54D-1B90-2128-F58F-BB0C5822E58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6"/>
          <a:stretch/>
        </p:blipFill>
        <p:spPr>
          <a:xfrm>
            <a:off x="5741094" y="2508219"/>
            <a:ext cx="1855741" cy="1147500"/>
          </a:xfrm>
          <a:prstGeom prst="rect">
            <a:avLst/>
          </a:prstGeom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id="{4A2F5D41-EFF5-8530-5F89-A1A9EB679065}"/>
              </a:ext>
            </a:extLst>
          </p:cNvPr>
          <p:cNvSpPr txBox="1"/>
          <p:nvPr/>
        </p:nvSpPr>
        <p:spPr>
          <a:xfrm>
            <a:off x="5689809" y="1954530"/>
            <a:ext cx="180571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500" b="1" dirty="0"/>
              <a:t>Doping</a:t>
            </a:r>
          </a:p>
        </p:txBody>
      </p:sp>
      <p:sp>
        <p:nvSpPr>
          <p:cNvPr id="22" name="Strzałka: zakrzywiona w dół 21">
            <a:extLst>
              <a:ext uri="{FF2B5EF4-FFF2-40B4-BE49-F238E27FC236}">
                <a16:creationId xmlns:a16="http://schemas.microsoft.com/office/drawing/2014/main" id="{F0C7A810-1C82-A906-A4A0-7A27B582FABE}"/>
              </a:ext>
            </a:extLst>
          </p:cNvPr>
          <p:cNvSpPr/>
          <p:nvPr/>
        </p:nvSpPr>
        <p:spPr>
          <a:xfrm rot="20336435">
            <a:off x="5059447" y="2511705"/>
            <a:ext cx="1079159" cy="22116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>
              <a:solidFill>
                <a:schemeClr val="tx1"/>
              </a:solidFill>
            </a:endParaRP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8FBFE2E4-1BCB-5116-2B88-8DF2E9817321}"/>
              </a:ext>
            </a:extLst>
          </p:cNvPr>
          <p:cNvSpPr txBox="1"/>
          <p:nvPr/>
        </p:nvSpPr>
        <p:spPr>
          <a:xfrm>
            <a:off x="4545510" y="2896217"/>
            <a:ext cx="13826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500" b="1" dirty="0"/>
              <a:t>REE</a:t>
            </a:r>
          </a:p>
          <a:p>
            <a:pPr algn="ctr"/>
            <a:r>
              <a:rPr lang="pl-PL" sz="1500" b="1" dirty="0"/>
              <a:t>(</a:t>
            </a:r>
            <a:r>
              <a:rPr lang="pl-PL" sz="1500" b="1" dirty="0" err="1"/>
              <a:t>rare-earth</a:t>
            </a:r>
            <a:r>
              <a:rPr lang="pl-PL" sz="1500" b="1" dirty="0"/>
              <a:t> </a:t>
            </a:r>
            <a:r>
              <a:rPr lang="pl-PL" sz="1500" b="1" dirty="0" err="1"/>
              <a:t>elements</a:t>
            </a:r>
            <a:r>
              <a:rPr lang="pl-PL" sz="1500" b="1" dirty="0"/>
              <a:t>)</a:t>
            </a:r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95FB3403-F227-B308-3AB8-3B239A2CBB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9022" y="2199538"/>
            <a:ext cx="1086555" cy="11440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5" name="pole tekstowe 24">
            <a:extLst>
              <a:ext uri="{FF2B5EF4-FFF2-40B4-BE49-F238E27FC236}">
                <a16:creationId xmlns:a16="http://schemas.microsoft.com/office/drawing/2014/main" id="{F8565DB8-C42E-BE21-276B-6EDE2ADE3DAA}"/>
              </a:ext>
            </a:extLst>
          </p:cNvPr>
          <p:cNvSpPr txBox="1"/>
          <p:nvPr/>
        </p:nvSpPr>
        <p:spPr>
          <a:xfrm>
            <a:off x="8093219" y="3291153"/>
            <a:ext cx="579467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45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26" name="Strzałka: w prawo 25">
            <a:extLst>
              <a:ext uri="{FF2B5EF4-FFF2-40B4-BE49-F238E27FC236}">
                <a16:creationId xmlns:a16="http://schemas.microsoft.com/office/drawing/2014/main" id="{F143D2CF-E9CD-AD41-DA9E-38F40F3E8137}"/>
              </a:ext>
            </a:extLst>
          </p:cNvPr>
          <p:cNvSpPr/>
          <p:nvPr/>
        </p:nvSpPr>
        <p:spPr>
          <a:xfrm rot="5400000">
            <a:off x="7100176" y="3885449"/>
            <a:ext cx="551958" cy="508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A484DEF2-AB0F-18B7-E43C-323298F2A0BF}"/>
              </a:ext>
            </a:extLst>
          </p:cNvPr>
          <p:cNvSpPr/>
          <p:nvPr/>
        </p:nvSpPr>
        <p:spPr>
          <a:xfrm>
            <a:off x="185563" y="1919504"/>
            <a:ext cx="4308845" cy="4359504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id="{E79A609B-0A67-CEFD-908E-47526A68CAB1}"/>
              </a:ext>
            </a:extLst>
          </p:cNvPr>
          <p:cNvSpPr txBox="1"/>
          <p:nvPr/>
        </p:nvSpPr>
        <p:spPr>
          <a:xfrm>
            <a:off x="227994" y="1959600"/>
            <a:ext cx="4196575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200" dirty="0" err="1">
                <a:solidFill>
                  <a:srgbClr val="000066"/>
                </a:solidFill>
                <a:latin typeface="+mn-lt"/>
              </a:rPr>
              <a:t>Determination</a:t>
            </a:r>
            <a:r>
              <a:rPr lang="pl-PL" sz="2200" dirty="0">
                <a:solidFill>
                  <a:srgbClr val="000066"/>
                </a:solidFill>
                <a:latin typeface="+mn-lt"/>
              </a:rPr>
              <a:t> of </a:t>
            </a:r>
            <a:r>
              <a:rPr lang="pl-PL" sz="2200" dirty="0" err="1">
                <a:solidFill>
                  <a:srgbClr val="000066"/>
                </a:solidFill>
                <a:latin typeface="+mn-lt"/>
              </a:rPr>
              <a:t>structure-activity</a:t>
            </a:r>
            <a:r>
              <a:rPr lang="pl-PL" sz="22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200" dirty="0" err="1">
                <a:solidFill>
                  <a:srgbClr val="000066"/>
                </a:solidFill>
                <a:latin typeface="+mn-lt"/>
              </a:rPr>
              <a:t>relationship</a:t>
            </a:r>
            <a:endParaRPr lang="pl-PL" sz="2200" dirty="0">
              <a:solidFill>
                <a:srgbClr val="000066"/>
              </a:solidFill>
              <a:latin typeface="+mn-lt"/>
            </a:endParaRPr>
          </a:p>
          <a:p>
            <a:pPr algn="ctr"/>
            <a:endParaRPr lang="pl-PL" sz="800" dirty="0">
              <a:solidFill>
                <a:srgbClr val="000066"/>
              </a:solidFill>
            </a:endParaRPr>
          </a:p>
          <a:p>
            <a:pPr algn="ctr"/>
            <a:r>
              <a:rPr lang="pl-PL" sz="22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200" dirty="0" err="1">
                <a:solidFill>
                  <a:srgbClr val="000066"/>
                </a:solidFill>
                <a:latin typeface="+mn-lt"/>
              </a:rPr>
              <a:t>project</a:t>
            </a:r>
            <a:r>
              <a:rPr lang="pl-PL" sz="22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200" dirty="0" err="1">
                <a:solidFill>
                  <a:srgbClr val="000066"/>
                </a:solidFill>
                <a:latin typeface="+mn-lt"/>
              </a:rPr>
              <a:t>goals</a:t>
            </a:r>
            <a:endParaRPr lang="pl-PL" sz="2200" dirty="0">
              <a:solidFill>
                <a:srgbClr val="000066"/>
              </a:solidFill>
              <a:latin typeface="+mn-lt"/>
            </a:endParaRPr>
          </a:p>
          <a:p>
            <a:pPr algn="ctr"/>
            <a:endParaRPr lang="pl-PL" sz="800" dirty="0">
              <a:solidFill>
                <a:srgbClr val="000066"/>
              </a:solidFill>
              <a:latin typeface="+mn-lt"/>
            </a:endParaRPr>
          </a:p>
          <a:p>
            <a:endParaRPr lang="pl-PL" sz="800" dirty="0">
              <a:solidFill>
                <a:srgbClr val="000066"/>
              </a:solidFill>
            </a:endParaRPr>
          </a:p>
          <a:p>
            <a:pPr marL="342900" indent="-342900">
              <a:buAutoNum type="arabicPeriod"/>
            </a:pPr>
            <a:r>
              <a:rPr lang="pl-PL" sz="1600" dirty="0" err="1">
                <a:solidFill>
                  <a:srgbClr val="000066"/>
                </a:solidFill>
              </a:rPr>
              <a:t>Description</a:t>
            </a:r>
            <a:r>
              <a:rPr lang="pl-PL" sz="1600" dirty="0">
                <a:solidFill>
                  <a:srgbClr val="000066"/>
                </a:solidFill>
              </a:rPr>
              <a:t> of the </a:t>
            </a:r>
            <a:r>
              <a:rPr lang="pl-PL" sz="1600" dirty="0" err="1">
                <a:solidFill>
                  <a:srgbClr val="000066"/>
                </a:solidFill>
              </a:rPr>
              <a:t>structural</a:t>
            </a:r>
            <a:r>
              <a:rPr lang="pl-PL" sz="1600" dirty="0">
                <a:solidFill>
                  <a:srgbClr val="000066"/>
                </a:solidFill>
              </a:rPr>
              <a:t> hierarchy of </a:t>
            </a:r>
            <a:r>
              <a:rPr lang="pl-PL" sz="1600" dirty="0" err="1">
                <a:solidFill>
                  <a:srgbClr val="000066"/>
                </a:solidFill>
              </a:rPr>
              <a:t>active</a:t>
            </a:r>
            <a:r>
              <a:rPr lang="pl-PL" sz="1600" dirty="0">
                <a:solidFill>
                  <a:srgbClr val="000066"/>
                </a:solidFill>
              </a:rPr>
              <a:t> </a:t>
            </a:r>
            <a:r>
              <a:rPr lang="pl-PL" sz="1600" dirty="0" err="1">
                <a:solidFill>
                  <a:srgbClr val="000066"/>
                </a:solidFill>
              </a:rPr>
              <a:t>catalytic</a:t>
            </a:r>
            <a:r>
              <a:rPr lang="pl-PL" sz="1600" dirty="0">
                <a:solidFill>
                  <a:srgbClr val="000066"/>
                </a:solidFill>
              </a:rPr>
              <a:t> </a:t>
            </a:r>
            <a:r>
              <a:rPr lang="pl-PL" sz="1600" dirty="0" err="1">
                <a:solidFill>
                  <a:srgbClr val="000066"/>
                </a:solidFill>
              </a:rPr>
              <a:t>supports</a:t>
            </a:r>
            <a:r>
              <a:rPr lang="pl-PL" sz="1600" dirty="0">
                <a:solidFill>
                  <a:srgbClr val="000066"/>
                </a:solidFill>
              </a:rPr>
              <a:t> and </a:t>
            </a:r>
            <a:r>
              <a:rPr lang="pl-PL" sz="1600" dirty="0" err="1">
                <a:solidFill>
                  <a:srgbClr val="000066"/>
                </a:solidFill>
              </a:rPr>
              <a:t>gold-decorated</a:t>
            </a:r>
            <a:r>
              <a:rPr lang="pl-PL" sz="1600" dirty="0">
                <a:solidFill>
                  <a:srgbClr val="000066"/>
                </a:solidFill>
              </a:rPr>
              <a:t> </a:t>
            </a:r>
            <a:r>
              <a:rPr lang="pl-PL" sz="1600" dirty="0" err="1">
                <a:solidFill>
                  <a:srgbClr val="000066"/>
                </a:solidFill>
              </a:rPr>
              <a:t>catalysts</a:t>
            </a:r>
            <a:r>
              <a:rPr lang="pl-PL" sz="1600" dirty="0">
                <a:solidFill>
                  <a:srgbClr val="000066"/>
                </a:solidFill>
              </a:rPr>
              <a:t>.</a:t>
            </a:r>
          </a:p>
          <a:p>
            <a:pPr marL="342900" indent="-342900">
              <a:buAutoNum type="arabicPeriod"/>
            </a:pPr>
            <a:endParaRPr lang="pl-PL" sz="800" dirty="0">
              <a:solidFill>
                <a:srgbClr val="000066"/>
              </a:solidFill>
              <a:latin typeface="+mn-lt"/>
            </a:endParaRPr>
          </a:p>
          <a:p>
            <a:pPr marL="342900" indent="-342900">
              <a:buAutoNum type="arabicPeriod"/>
            </a:pPr>
            <a:r>
              <a:rPr lang="pl-PL" sz="1600" dirty="0" err="1">
                <a:solidFill>
                  <a:srgbClr val="000066"/>
                </a:solidFill>
                <a:latin typeface="+mn-lt"/>
              </a:rPr>
              <a:t>Determination</a:t>
            </a:r>
            <a:r>
              <a:rPr lang="pl-PL" sz="1600" dirty="0">
                <a:solidFill>
                  <a:srgbClr val="000066"/>
                </a:solidFill>
                <a:latin typeface="+mn-lt"/>
              </a:rPr>
              <a:t> of the Gd</a:t>
            </a:r>
            <a:r>
              <a:rPr lang="pl-PL" sz="1600" baseline="30000" dirty="0">
                <a:solidFill>
                  <a:srgbClr val="000066"/>
                </a:solidFill>
                <a:latin typeface="+mn-lt"/>
              </a:rPr>
              <a:t>3+</a:t>
            </a:r>
            <a:r>
              <a:rPr lang="pl-PL" sz="16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1600" dirty="0" err="1">
                <a:solidFill>
                  <a:srgbClr val="000066"/>
                </a:solidFill>
                <a:latin typeface="+mn-lt"/>
              </a:rPr>
              <a:t>dopant</a:t>
            </a:r>
            <a:r>
              <a:rPr lang="pl-PL" sz="16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1600" dirty="0" err="1">
                <a:solidFill>
                  <a:srgbClr val="000066"/>
                </a:solidFill>
                <a:latin typeface="+mn-lt"/>
              </a:rPr>
              <a:t>distribution</a:t>
            </a:r>
            <a:r>
              <a:rPr lang="pl-PL" sz="16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1600" dirty="0" err="1">
                <a:solidFill>
                  <a:srgbClr val="000066"/>
                </a:solidFill>
                <a:latin typeface="+mn-lt"/>
              </a:rPr>
              <a:t>throughout</a:t>
            </a:r>
            <a:r>
              <a:rPr lang="pl-PL" sz="1600" dirty="0">
                <a:solidFill>
                  <a:srgbClr val="000066"/>
                </a:solidFill>
                <a:latin typeface="+mn-lt"/>
              </a:rPr>
              <a:t> the system.</a:t>
            </a:r>
          </a:p>
          <a:p>
            <a:pPr marL="342900" indent="-342900">
              <a:buAutoNum type="arabicPeriod"/>
            </a:pPr>
            <a:endParaRPr lang="pl-PL" sz="800" dirty="0">
              <a:solidFill>
                <a:srgbClr val="000066"/>
              </a:solidFill>
            </a:endParaRPr>
          </a:p>
          <a:p>
            <a:pPr marL="342900" indent="-342900">
              <a:buAutoNum type="arabicPeriod"/>
            </a:pPr>
            <a:r>
              <a:rPr lang="pl-PL" sz="1600" dirty="0" err="1">
                <a:solidFill>
                  <a:srgbClr val="000066"/>
                </a:solidFill>
              </a:rPr>
              <a:t>Determination</a:t>
            </a:r>
            <a:r>
              <a:rPr lang="pl-PL" sz="1600" dirty="0">
                <a:solidFill>
                  <a:srgbClr val="000066"/>
                </a:solidFill>
              </a:rPr>
              <a:t> of the </a:t>
            </a:r>
            <a:r>
              <a:rPr lang="pl-PL" sz="1600" dirty="0" err="1">
                <a:solidFill>
                  <a:srgbClr val="000066"/>
                </a:solidFill>
              </a:rPr>
              <a:t>distribution</a:t>
            </a:r>
            <a:r>
              <a:rPr lang="pl-PL" sz="1600" dirty="0">
                <a:solidFill>
                  <a:srgbClr val="000066"/>
                </a:solidFill>
              </a:rPr>
              <a:t> and </a:t>
            </a:r>
            <a:r>
              <a:rPr lang="pl-PL" sz="1600" dirty="0" err="1">
                <a:solidFill>
                  <a:srgbClr val="000066"/>
                </a:solidFill>
              </a:rPr>
              <a:t>location</a:t>
            </a:r>
            <a:r>
              <a:rPr lang="pl-PL" sz="1600" dirty="0">
                <a:solidFill>
                  <a:srgbClr val="000066"/>
                </a:solidFill>
              </a:rPr>
              <a:t> of Au </a:t>
            </a:r>
            <a:r>
              <a:rPr lang="pl-PL" sz="1600" dirty="0" err="1">
                <a:solidFill>
                  <a:srgbClr val="000066"/>
                </a:solidFill>
              </a:rPr>
              <a:t>NPs</a:t>
            </a:r>
            <a:r>
              <a:rPr lang="pl-PL" sz="1600" dirty="0">
                <a:solidFill>
                  <a:srgbClr val="000066"/>
                </a:solidFill>
              </a:rPr>
              <a:t>.</a:t>
            </a:r>
          </a:p>
          <a:p>
            <a:pPr marL="342900" indent="-342900">
              <a:buAutoNum type="arabicPeriod"/>
            </a:pPr>
            <a:endParaRPr lang="pl-PL" sz="16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1600" dirty="0">
                <a:solidFill>
                  <a:srgbClr val="000066"/>
                </a:solidFill>
              </a:rPr>
              <a:t>EM </a:t>
            </a:r>
            <a:r>
              <a:rPr lang="pl-PL" sz="1600" dirty="0" err="1">
                <a:solidFill>
                  <a:srgbClr val="000066"/>
                </a:solidFill>
              </a:rPr>
              <a:t>techniques</a:t>
            </a:r>
            <a:r>
              <a:rPr lang="pl-PL" sz="1600" dirty="0">
                <a:solidFill>
                  <a:srgbClr val="000066"/>
                </a:solidFill>
              </a:rPr>
              <a:t> </a:t>
            </a:r>
            <a:r>
              <a:rPr lang="pl-PL" sz="1600" dirty="0" err="1">
                <a:solidFill>
                  <a:srgbClr val="000066"/>
                </a:solidFill>
              </a:rPr>
              <a:t>used</a:t>
            </a:r>
            <a:endParaRPr lang="pl-PL" sz="1600" dirty="0">
              <a:solidFill>
                <a:srgbClr val="000066"/>
              </a:solidFill>
            </a:endParaRPr>
          </a:p>
          <a:p>
            <a:pPr algn="ctr"/>
            <a:endParaRPr lang="pl-PL" sz="800" dirty="0">
              <a:solidFill>
                <a:srgbClr val="000066"/>
              </a:solidFill>
            </a:endParaRPr>
          </a:p>
          <a:p>
            <a:pPr algn="ctr"/>
            <a:r>
              <a:rPr lang="pl-PL" sz="1600" dirty="0">
                <a:solidFill>
                  <a:srgbClr val="000066"/>
                </a:solidFill>
              </a:rPr>
              <a:t>HREM, EDX, EELS, HAADF-STEM, ET-HAADF</a:t>
            </a:r>
          </a:p>
          <a:p>
            <a:endParaRPr lang="pl-PL" sz="1600" dirty="0">
              <a:solidFill>
                <a:srgbClr val="000066"/>
              </a:solidFill>
            </a:endParaRPr>
          </a:p>
        </p:txBody>
      </p:sp>
      <p:sp>
        <p:nvSpPr>
          <p:cNvPr id="49" name="Strzałka: w prawo 48">
            <a:extLst>
              <a:ext uri="{FF2B5EF4-FFF2-40B4-BE49-F238E27FC236}">
                <a16:creationId xmlns:a16="http://schemas.microsoft.com/office/drawing/2014/main" id="{1E3BE048-366C-048D-0C54-7E3BC0516D19}"/>
              </a:ext>
            </a:extLst>
          </p:cNvPr>
          <p:cNvSpPr/>
          <p:nvPr/>
        </p:nvSpPr>
        <p:spPr>
          <a:xfrm rot="10800000">
            <a:off x="4195610" y="4968331"/>
            <a:ext cx="551958" cy="508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27" name="Foliennummernplatzhalter 9">
            <a:extLst>
              <a:ext uri="{FF2B5EF4-FFF2-40B4-BE49-F238E27FC236}">
                <a16:creationId xmlns:a16="http://schemas.microsoft.com/office/drawing/2014/main" id="{04D14130-FEE6-82F1-88F5-7DB5E9EEF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5</a:t>
            </a:fld>
            <a:endParaRPr lang="en-GB" sz="1400" dirty="0">
              <a:solidFill>
                <a:srgbClr val="FFDE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352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53CF4BED-67F4-6784-1565-A877DD7BC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8160"/>
            <a:ext cx="9144000" cy="5236464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6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7B6C76F6-1DA2-4573-8AD6-E911C32BC720}"/>
              </a:ext>
            </a:extLst>
          </p:cNvPr>
          <p:cNvSpPr txBox="1">
            <a:spLocks/>
          </p:cNvSpPr>
          <p:nvPr/>
        </p:nvSpPr>
        <p:spPr>
          <a:xfrm>
            <a:off x="457200" y="1556346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F993A0B-608E-8F97-1EB0-68CBCF7EC7ED}"/>
              </a:ext>
            </a:extLst>
          </p:cNvPr>
          <p:cNvSpPr txBox="1">
            <a:spLocks/>
          </p:cNvSpPr>
          <p:nvPr/>
        </p:nvSpPr>
        <p:spPr>
          <a:xfrm>
            <a:off x="608939" y="1493548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9E99D6BA-0C49-97DE-FA99-588890604D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4602" y="3989444"/>
            <a:ext cx="6971816" cy="23386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6C9F6BC9-D227-BC0B-C20C-515DA47485F9}"/>
              </a:ext>
            </a:extLst>
          </p:cNvPr>
          <p:cNvSpPr txBox="1"/>
          <p:nvPr/>
        </p:nvSpPr>
        <p:spPr>
          <a:xfrm>
            <a:off x="4095509" y="3592511"/>
            <a:ext cx="1794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Porous</a:t>
            </a:r>
            <a:r>
              <a:rPr lang="pl-PL" b="1" dirty="0"/>
              <a:t> </a:t>
            </a:r>
            <a:r>
              <a:rPr lang="pl-PL" b="1" dirty="0" err="1"/>
              <a:t>rods</a:t>
            </a:r>
            <a:endParaRPr lang="pl-PL" b="1" dirty="0"/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A77D655B-E0C2-6379-2BD5-C8F75884BCBD}"/>
              </a:ext>
            </a:extLst>
          </p:cNvPr>
          <p:cNvSpPr txBox="1"/>
          <p:nvPr/>
        </p:nvSpPr>
        <p:spPr>
          <a:xfrm>
            <a:off x="1657035" y="3617020"/>
            <a:ext cx="1794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Nanoparticles</a:t>
            </a:r>
            <a:endParaRPr lang="pl-PL" b="1" dirty="0"/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E2C80F2A-2D38-3994-FA0E-0FBB906C7022}"/>
              </a:ext>
            </a:extLst>
          </p:cNvPr>
          <p:cNvSpPr/>
          <p:nvPr/>
        </p:nvSpPr>
        <p:spPr>
          <a:xfrm>
            <a:off x="1299047" y="4087960"/>
            <a:ext cx="237653" cy="23371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560730A3-9AB4-8959-51F3-0BD0561CA123}"/>
              </a:ext>
            </a:extLst>
          </p:cNvPr>
          <p:cNvSpPr/>
          <p:nvPr/>
        </p:nvSpPr>
        <p:spPr>
          <a:xfrm>
            <a:off x="3605411" y="4087960"/>
            <a:ext cx="237653" cy="23371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74E7D914-5867-181B-CAEA-6C4FFEC1000D}"/>
              </a:ext>
            </a:extLst>
          </p:cNvPr>
          <p:cNvSpPr/>
          <p:nvPr/>
        </p:nvSpPr>
        <p:spPr>
          <a:xfrm>
            <a:off x="5923127" y="4087959"/>
            <a:ext cx="237653" cy="23371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FC8605C3-9E8E-4265-A6A1-69A857DD76A6}"/>
              </a:ext>
            </a:extLst>
          </p:cNvPr>
          <p:cNvSpPr txBox="1"/>
          <p:nvPr/>
        </p:nvSpPr>
        <p:spPr>
          <a:xfrm>
            <a:off x="1246051" y="4031398"/>
            <a:ext cx="508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1°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E64A8E81-BD8A-E5E0-6EDF-D2FA4332E702}"/>
              </a:ext>
            </a:extLst>
          </p:cNvPr>
          <p:cNvSpPr txBox="1"/>
          <p:nvPr/>
        </p:nvSpPr>
        <p:spPr>
          <a:xfrm>
            <a:off x="3544810" y="4031398"/>
            <a:ext cx="508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2°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3A710BBA-FA4A-5A79-0635-B71B896A1EE0}"/>
              </a:ext>
            </a:extLst>
          </p:cNvPr>
          <p:cNvSpPr txBox="1"/>
          <p:nvPr/>
        </p:nvSpPr>
        <p:spPr>
          <a:xfrm>
            <a:off x="5865648" y="4020150"/>
            <a:ext cx="508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3°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2237DA89-90CD-D11E-F00C-7F750F92B387}"/>
              </a:ext>
            </a:extLst>
          </p:cNvPr>
          <p:cNvSpPr txBox="1"/>
          <p:nvPr/>
        </p:nvSpPr>
        <p:spPr>
          <a:xfrm>
            <a:off x="2710020" y="3987401"/>
            <a:ext cx="783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</a:rPr>
              <a:t>CeO</a:t>
            </a:r>
            <a:r>
              <a:rPr lang="pl-PL" sz="2000" b="1" baseline="-25000" dirty="0">
                <a:solidFill>
                  <a:schemeClr val="bg1"/>
                </a:solidFill>
              </a:rPr>
              <a:t>2</a:t>
            </a:r>
            <a:endParaRPr lang="pl-PL" sz="2000" b="1" dirty="0">
              <a:solidFill>
                <a:schemeClr val="bg1"/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8B0EF75-8B95-A948-E067-A8F3E47198EF}"/>
              </a:ext>
            </a:extLst>
          </p:cNvPr>
          <p:cNvSpPr txBox="1"/>
          <p:nvPr/>
        </p:nvSpPr>
        <p:spPr>
          <a:xfrm>
            <a:off x="1467648" y="4686878"/>
            <a:ext cx="1819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>
                <a:solidFill>
                  <a:schemeClr val="bg1"/>
                </a:solidFill>
              </a:rPr>
              <a:t>Rare-earth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pl-PL" b="1" dirty="0" err="1">
                <a:solidFill>
                  <a:schemeClr val="bg1"/>
                </a:solidFill>
              </a:rPr>
              <a:t>elements</a:t>
            </a:r>
            <a:r>
              <a:rPr lang="pl-PL" b="1" dirty="0">
                <a:solidFill>
                  <a:schemeClr val="bg1"/>
                </a:solidFill>
              </a:rPr>
              <a:t> doping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05FC783-999D-487A-3FB9-7EBB25F20E7B}"/>
              </a:ext>
            </a:extLst>
          </p:cNvPr>
          <p:cNvSpPr txBox="1"/>
          <p:nvPr/>
        </p:nvSpPr>
        <p:spPr>
          <a:xfrm>
            <a:off x="5974188" y="4727150"/>
            <a:ext cx="2018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>
                <a:solidFill>
                  <a:schemeClr val="bg1"/>
                </a:solidFill>
              </a:rPr>
              <a:t>Shape-selective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pl-PL" b="1" dirty="0" err="1">
                <a:solidFill>
                  <a:schemeClr val="bg1"/>
                </a:solidFill>
              </a:rPr>
              <a:t>synthesis</a:t>
            </a:r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ADB1DD38-998A-05BF-809A-48B2CA59EC19}"/>
              </a:ext>
            </a:extLst>
          </p:cNvPr>
          <p:cNvSpPr txBox="1"/>
          <p:nvPr/>
        </p:nvSpPr>
        <p:spPr>
          <a:xfrm>
            <a:off x="3782722" y="4669944"/>
            <a:ext cx="1769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>
                <a:solidFill>
                  <a:schemeClr val="bg1"/>
                </a:solidFill>
              </a:rPr>
              <a:t>Porosity</a:t>
            </a:r>
            <a:r>
              <a:rPr lang="pl-PL" b="1" dirty="0">
                <a:solidFill>
                  <a:schemeClr val="bg1"/>
                </a:solidFill>
              </a:rPr>
              <a:t> engineering</a:t>
            </a:r>
          </a:p>
        </p:txBody>
      </p:sp>
      <p:pic>
        <p:nvPicPr>
          <p:cNvPr id="44" name="Obraz 43">
            <a:extLst>
              <a:ext uri="{FF2B5EF4-FFF2-40B4-BE49-F238E27FC236}">
                <a16:creationId xmlns:a16="http://schemas.microsoft.com/office/drawing/2014/main" id="{9C475C5F-7F2F-FCAC-D39A-6A46EFC1C7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391" t="8416" r="9438" b="17234"/>
          <a:stretch/>
        </p:blipFill>
        <p:spPr>
          <a:xfrm>
            <a:off x="6945398" y="1637445"/>
            <a:ext cx="1985098" cy="1831234"/>
          </a:xfrm>
          <a:prstGeom prst="rect">
            <a:avLst/>
          </a:prstGeom>
        </p:spPr>
      </p:pic>
      <p:pic>
        <p:nvPicPr>
          <p:cNvPr id="45" name="Obraz 44">
            <a:extLst>
              <a:ext uri="{FF2B5EF4-FFF2-40B4-BE49-F238E27FC236}">
                <a16:creationId xmlns:a16="http://schemas.microsoft.com/office/drawing/2014/main" id="{0CADF243-54FF-2165-6B4E-78ADF30EAC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10" y="1858646"/>
            <a:ext cx="6170649" cy="1585977"/>
          </a:xfrm>
          <a:prstGeom prst="rect">
            <a:avLst/>
          </a:prstGeom>
        </p:spPr>
      </p:pic>
      <p:sp>
        <p:nvSpPr>
          <p:cNvPr id="47" name="pole tekstowe 46">
            <a:extLst>
              <a:ext uri="{FF2B5EF4-FFF2-40B4-BE49-F238E27FC236}">
                <a16:creationId xmlns:a16="http://schemas.microsoft.com/office/drawing/2014/main" id="{DC192EDF-7AC8-7199-0E9C-0B79EEB13943}"/>
              </a:ext>
            </a:extLst>
          </p:cNvPr>
          <p:cNvSpPr txBox="1"/>
          <p:nvPr/>
        </p:nvSpPr>
        <p:spPr>
          <a:xfrm>
            <a:off x="7592812" y="1597175"/>
            <a:ext cx="1514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</a:rPr>
              <a:t>Ce(HCOO)</a:t>
            </a:r>
            <a:r>
              <a:rPr lang="pl-PL" sz="2000" b="1" baseline="-25000" dirty="0">
                <a:solidFill>
                  <a:schemeClr val="bg1"/>
                </a:solidFill>
              </a:rPr>
              <a:t>3</a:t>
            </a:r>
            <a:endParaRPr lang="pl-PL" sz="2000" b="1" dirty="0">
              <a:solidFill>
                <a:schemeClr val="bg1"/>
              </a:solidFill>
            </a:endParaRPr>
          </a:p>
        </p:txBody>
      </p:sp>
      <p:sp>
        <p:nvSpPr>
          <p:cNvPr id="48" name="Prostokąt 47">
            <a:extLst>
              <a:ext uri="{FF2B5EF4-FFF2-40B4-BE49-F238E27FC236}">
                <a16:creationId xmlns:a16="http://schemas.microsoft.com/office/drawing/2014/main" id="{865A50B1-B4D2-47C2-98A1-6F81F8B58D50}"/>
              </a:ext>
            </a:extLst>
          </p:cNvPr>
          <p:cNvSpPr/>
          <p:nvPr/>
        </p:nvSpPr>
        <p:spPr>
          <a:xfrm>
            <a:off x="8218683" y="3146428"/>
            <a:ext cx="639413" cy="2732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9" name="Łącznik prosty 48">
            <a:extLst>
              <a:ext uri="{FF2B5EF4-FFF2-40B4-BE49-F238E27FC236}">
                <a16:creationId xmlns:a16="http://schemas.microsoft.com/office/drawing/2014/main" id="{703843FB-8A27-391E-E9EC-307942C814A8}"/>
              </a:ext>
            </a:extLst>
          </p:cNvPr>
          <p:cNvCxnSpPr/>
          <p:nvPr/>
        </p:nvCxnSpPr>
        <p:spPr>
          <a:xfrm>
            <a:off x="8329756" y="3386047"/>
            <a:ext cx="4254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pole tekstowe 49">
            <a:extLst>
              <a:ext uri="{FF2B5EF4-FFF2-40B4-BE49-F238E27FC236}">
                <a16:creationId xmlns:a16="http://schemas.microsoft.com/office/drawing/2014/main" id="{B28C418C-7C46-0B6D-86CD-E7933DA972E4}"/>
              </a:ext>
            </a:extLst>
          </p:cNvPr>
          <p:cNvSpPr txBox="1"/>
          <p:nvPr/>
        </p:nvSpPr>
        <p:spPr>
          <a:xfrm>
            <a:off x="8231657" y="3079871"/>
            <a:ext cx="7350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/>
              <a:t>2 µm</a:t>
            </a:r>
          </a:p>
        </p:txBody>
      </p:sp>
      <p:sp>
        <p:nvSpPr>
          <p:cNvPr id="52" name="pole tekstowe 51">
            <a:extLst>
              <a:ext uri="{FF2B5EF4-FFF2-40B4-BE49-F238E27FC236}">
                <a16:creationId xmlns:a16="http://schemas.microsoft.com/office/drawing/2014/main" id="{A3BAEE4D-5D9C-C81E-EFB4-936242E3F769}"/>
              </a:ext>
            </a:extLst>
          </p:cNvPr>
          <p:cNvSpPr txBox="1"/>
          <p:nvPr/>
        </p:nvSpPr>
        <p:spPr>
          <a:xfrm>
            <a:off x="580915" y="1483737"/>
            <a:ext cx="1794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Synthesis</a:t>
            </a:r>
            <a:endParaRPr lang="pl-PL" b="1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E6A3512D-7E3A-F09F-7837-70FDA32FEF42}"/>
              </a:ext>
            </a:extLst>
          </p:cNvPr>
          <p:cNvSpPr txBox="1"/>
          <p:nvPr/>
        </p:nvSpPr>
        <p:spPr>
          <a:xfrm>
            <a:off x="5974188" y="3601410"/>
            <a:ext cx="2343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Star-</a:t>
            </a:r>
            <a:r>
              <a:rPr lang="pl-PL" b="1" dirty="0" err="1"/>
              <a:t>shaped</a:t>
            </a:r>
            <a:r>
              <a:rPr lang="pl-PL" b="1" dirty="0"/>
              <a:t> </a:t>
            </a:r>
            <a:r>
              <a:rPr lang="pl-PL" b="1" dirty="0" err="1"/>
              <a:t>particles</a:t>
            </a:r>
            <a:endParaRPr lang="pl-PL" b="1" dirty="0"/>
          </a:p>
        </p:txBody>
      </p:sp>
      <p:sp>
        <p:nvSpPr>
          <p:cNvPr id="53" name="Strzałka: wygięta 52">
            <a:extLst>
              <a:ext uri="{FF2B5EF4-FFF2-40B4-BE49-F238E27FC236}">
                <a16:creationId xmlns:a16="http://schemas.microsoft.com/office/drawing/2014/main" id="{5FAEC736-A064-0544-C958-9D46DC4A73B8}"/>
              </a:ext>
            </a:extLst>
          </p:cNvPr>
          <p:cNvSpPr/>
          <p:nvPr/>
        </p:nvSpPr>
        <p:spPr>
          <a:xfrm rot="5400000">
            <a:off x="6053665" y="2518836"/>
            <a:ext cx="635001" cy="1972733"/>
          </a:xfrm>
          <a:prstGeom prst="bentArrow">
            <a:avLst>
              <a:gd name="adj1" fmla="val 25000"/>
              <a:gd name="adj2" fmla="val 20333"/>
              <a:gd name="adj3" fmla="val 49000"/>
              <a:gd name="adj4" fmla="val 4641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E100CAE0-214D-1F31-0391-DFC2ED21A641}"/>
              </a:ext>
            </a:extLst>
          </p:cNvPr>
          <p:cNvCxnSpPr/>
          <p:nvPr/>
        </p:nvCxnSpPr>
        <p:spPr>
          <a:xfrm>
            <a:off x="8329756" y="3386047"/>
            <a:ext cx="4254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pole tekstowe 56">
            <a:extLst>
              <a:ext uri="{FF2B5EF4-FFF2-40B4-BE49-F238E27FC236}">
                <a16:creationId xmlns:a16="http://schemas.microsoft.com/office/drawing/2014/main" id="{769CA9B3-6051-45DE-333E-E9164AADA6FF}"/>
              </a:ext>
            </a:extLst>
          </p:cNvPr>
          <p:cNvSpPr txBox="1"/>
          <p:nvPr/>
        </p:nvSpPr>
        <p:spPr>
          <a:xfrm>
            <a:off x="5556551" y="3121553"/>
            <a:ext cx="1176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Thermolysis</a:t>
            </a:r>
            <a:endParaRPr lang="pl-PL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85D781EA-E1AC-B775-73DC-3EB53BB8E3C6}"/>
              </a:ext>
            </a:extLst>
          </p:cNvPr>
          <p:cNvSpPr txBox="1">
            <a:spLocks/>
          </p:cNvSpPr>
          <p:nvPr/>
        </p:nvSpPr>
        <p:spPr>
          <a:xfrm>
            <a:off x="685800" y="997961"/>
            <a:ext cx="8229600" cy="691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>
                <a:solidFill>
                  <a:srgbClr val="000066"/>
                </a:solidFill>
                <a:latin typeface="+mn-lt"/>
              </a:rPr>
              <a:t>Structural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hierarchy</a:t>
            </a:r>
          </a:p>
          <a:p>
            <a:pPr algn="l"/>
            <a:endParaRPr lang="pl-PL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0552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az 22">
            <a:extLst>
              <a:ext uri="{FF2B5EF4-FFF2-40B4-BE49-F238E27FC236}">
                <a16:creationId xmlns:a16="http://schemas.microsoft.com/office/drawing/2014/main" id="{E12A7248-E2C1-AAFF-793F-CBE7A058B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8160"/>
            <a:ext cx="9144000" cy="5236464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D48D97FE-4FA9-191B-5B3E-AFAA29493C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9" r="14160"/>
          <a:stretch/>
        </p:blipFill>
        <p:spPr bwMode="auto">
          <a:xfrm>
            <a:off x="123110" y="2075913"/>
            <a:ext cx="4105739" cy="1712595"/>
          </a:xfrm>
          <a:prstGeom prst="rect">
            <a:avLst/>
          </a:prstGeom>
          <a:noFill/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658D2D9-83DF-8506-6E1F-5ADF9D2346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626" r="14250"/>
          <a:stretch/>
        </p:blipFill>
        <p:spPr>
          <a:xfrm>
            <a:off x="139402" y="3736057"/>
            <a:ext cx="4079845" cy="2247847"/>
          </a:xfrm>
          <a:prstGeom prst="rect">
            <a:avLst/>
          </a:prstGeom>
        </p:spPr>
      </p:pic>
      <p:sp>
        <p:nvSpPr>
          <p:cNvPr id="57" name="Prostokąt 56">
            <a:extLst>
              <a:ext uri="{FF2B5EF4-FFF2-40B4-BE49-F238E27FC236}">
                <a16:creationId xmlns:a16="http://schemas.microsoft.com/office/drawing/2014/main" id="{19A66BAC-5BD0-EF61-4487-63C7ACF505F3}"/>
              </a:ext>
            </a:extLst>
          </p:cNvPr>
          <p:cNvSpPr/>
          <p:nvPr/>
        </p:nvSpPr>
        <p:spPr>
          <a:xfrm rot="18456423">
            <a:off x="4164173" y="3635390"/>
            <a:ext cx="790557" cy="726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461702" y="6469713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7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Espace réservé du contenu 1">
            <a:extLst>
              <a:ext uri="{FF2B5EF4-FFF2-40B4-BE49-F238E27FC236}">
                <a16:creationId xmlns:a16="http://schemas.microsoft.com/office/drawing/2014/main" id="{E55335BF-B626-F749-CFB9-B6BD8B4616FC}"/>
              </a:ext>
            </a:extLst>
          </p:cNvPr>
          <p:cNvSpPr txBox="1">
            <a:spLocks/>
          </p:cNvSpPr>
          <p:nvPr/>
        </p:nvSpPr>
        <p:spPr>
          <a:xfrm>
            <a:off x="1132193" y="982874"/>
            <a:ext cx="7064992" cy="691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>
                <a:solidFill>
                  <a:srgbClr val="000066"/>
                </a:solidFill>
                <a:latin typeface="+mn-lt"/>
              </a:rPr>
              <a:t>Hierarchical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structure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: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dopant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influence</a:t>
            </a:r>
          </a:p>
          <a:p>
            <a:pPr algn="l"/>
            <a:endParaRPr lang="pl-PL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E9AA20D4-B215-966C-A8C7-FB6073F7DC22}"/>
              </a:ext>
            </a:extLst>
          </p:cNvPr>
          <p:cNvSpPr txBox="1"/>
          <p:nvPr/>
        </p:nvSpPr>
        <p:spPr>
          <a:xfrm>
            <a:off x="7918230" y="2241403"/>
            <a:ext cx="609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[D2] </a:t>
            </a:r>
          </a:p>
        </p:txBody>
      </p:sp>
      <p:pic>
        <p:nvPicPr>
          <p:cNvPr id="29" name="Obraz 28">
            <a:extLst>
              <a:ext uri="{FF2B5EF4-FFF2-40B4-BE49-F238E27FC236}">
                <a16:creationId xmlns:a16="http://schemas.microsoft.com/office/drawing/2014/main" id="{358A1522-2182-B8BC-AA69-8D2B8803258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793" y="1548413"/>
            <a:ext cx="1133727" cy="1044047"/>
          </a:xfrm>
          <a:prstGeom prst="rect">
            <a:avLst/>
          </a:prstGeom>
        </p:spPr>
      </p:pic>
      <p:pic>
        <p:nvPicPr>
          <p:cNvPr id="30" name="Obraz 29">
            <a:extLst>
              <a:ext uri="{FF2B5EF4-FFF2-40B4-BE49-F238E27FC236}">
                <a16:creationId xmlns:a16="http://schemas.microsoft.com/office/drawing/2014/main" id="{B2CA8DF8-3591-E50E-EAB6-3C244925C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853" y="2280976"/>
            <a:ext cx="1166926" cy="10800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pole tekstowe 30">
            <a:extLst>
              <a:ext uri="{FF2B5EF4-FFF2-40B4-BE49-F238E27FC236}">
                <a16:creationId xmlns:a16="http://schemas.microsoft.com/office/drawing/2014/main" id="{34EE4F8B-C8AE-0201-D510-3A7A7516DC52}"/>
              </a:ext>
            </a:extLst>
          </p:cNvPr>
          <p:cNvSpPr txBox="1"/>
          <p:nvPr/>
        </p:nvSpPr>
        <p:spPr>
          <a:xfrm>
            <a:off x="4866761" y="4366123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50 %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6ED2F0D-E002-7688-F2D6-67EE05B20633}"/>
              </a:ext>
            </a:extLst>
          </p:cNvPr>
          <p:cNvSpPr txBox="1"/>
          <p:nvPr/>
        </p:nvSpPr>
        <p:spPr>
          <a:xfrm>
            <a:off x="6839368" y="1975151"/>
            <a:ext cx="6968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10 %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1F4B9CC6-DF5D-F663-1881-A19C19D37507}"/>
              </a:ext>
            </a:extLst>
          </p:cNvPr>
          <p:cNvSpPr txBox="1"/>
          <p:nvPr/>
        </p:nvSpPr>
        <p:spPr>
          <a:xfrm>
            <a:off x="4173782" y="5050896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70 %</a:t>
            </a: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D6D0D8A8-E098-396F-2CDC-3CCB543CF07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865" y="3078180"/>
            <a:ext cx="1163956" cy="1071885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679C0020-D6D4-A741-1FE5-D9022CD4D3B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477" y="3927482"/>
            <a:ext cx="1163957" cy="1071885"/>
          </a:xfrm>
          <a:prstGeom prst="rect">
            <a:avLst/>
          </a:prstGeom>
        </p:spPr>
      </p:pic>
      <p:pic>
        <p:nvPicPr>
          <p:cNvPr id="36" name="Obraz 35">
            <a:extLst>
              <a:ext uri="{FF2B5EF4-FFF2-40B4-BE49-F238E27FC236}">
                <a16:creationId xmlns:a16="http://schemas.microsoft.com/office/drawing/2014/main" id="{82091422-1F73-46BB-3DEA-DF4B7424A5F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739" y="4638349"/>
            <a:ext cx="1079567" cy="994172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F07B9E0E-9BAA-C0F3-8B75-1A0D830297C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413" y="5327895"/>
            <a:ext cx="1090643" cy="1004371"/>
          </a:xfrm>
          <a:prstGeom prst="rect">
            <a:avLst/>
          </a:prstGeom>
          <a:ln>
            <a:noFill/>
          </a:ln>
        </p:spPr>
      </p:pic>
      <p:sp>
        <p:nvSpPr>
          <p:cNvPr id="38" name="pole tekstowe 37">
            <a:extLst>
              <a:ext uri="{FF2B5EF4-FFF2-40B4-BE49-F238E27FC236}">
                <a16:creationId xmlns:a16="http://schemas.microsoft.com/office/drawing/2014/main" id="{3C75D348-0CE3-91CF-0456-5FBDB3BB7878}"/>
              </a:ext>
            </a:extLst>
          </p:cNvPr>
          <p:cNvSpPr txBox="1"/>
          <p:nvPr/>
        </p:nvSpPr>
        <p:spPr>
          <a:xfrm>
            <a:off x="5451336" y="3664473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40 %</a:t>
            </a:r>
          </a:p>
        </p:txBody>
      </p: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74EA6E28-4099-E12E-E24E-DAE45877A94F}"/>
              </a:ext>
            </a:extLst>
          </p:cNvPr>
          <p:cNvSpPr txBox="1"/>
          <p:nvPr/>
        </p:nvSpPr>
        <p:spPr>
          <a:xfrm>
            <a:off x="6192116" y="2816347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30 %</a:t>
            </a:r>
          </a:p>
        </p:txBody>
      </p:sp>
      <p:sp>
        <p:nvSpPr>
          <p:cNvPr id="41" name="Strzałka: w lewo 40">
            <a:extLst>
              <a:ext uri="{FF2B5EF4-FFF2-40B4-BE49-F238E27FC236}">
                <a16:creationId xmlns:a16="http://schemas.microsoft.com/office/drawing/2014/main" id="{3994D955-2FEA-7BCE-094E-4C371A42B431}"/>
              </a:ext>
            </a:extLst>
          </p:cNvPr>
          <p:cNvSpPr/>
          <p:nvPr/>
        </p:nvSpPr>
        <p:spPr>
          <a:xfrm rot="18355643">
            <a:off x="4068383" y="3529560"/>
            <a:ext cx="2057865" cy="529290"/>
          </a:xfrm>
          <a:prstGeom prst="leftArrow">
            <a:avLst>
              <a:gd name="adj1" fmla="val 50000"/>
              <a:gd name="adj2" fmla="val 71478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44" name="Prostokąt 43">
            <a:extLst>
              <a:ext uri="{FF2B5EF4-FFF2-40B4-BE49-F238E27FC236}">
                <a16:creationId xmlns:a16="http://schemas.microsoft.com/office/drawing/2014/main" id="{04F19DBC-DB54-F82E-D95C-2F2FC8358035}"/>
              </a:ext>
            </a:extLst>
          </p:cNvPr>
          <p:cNvSpPr/>
          <p:nvPr/>
        </p:nvSpPr>
        <p:spPr>
          <a:xfrm rot="18456423">
            <a:off x="4308978" y="3714056"/>
            <a:ext cx="496075" cy="1342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4696BE66-0DAE-E3C7-4C95-F9D992CA1695}"/>
              </a:ext>
            </a:extLst>
          </p:cNvPr>
          <p:cNvSpPr txBox="1"/>
          <p:nvPr/>
        </p:nvSpPr>
        <p:spPr>
          <a:xfrm>
            <a:off x="7727210" y="1279350"/>
            <a:ext cx="6968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0 %</a:t>
            </a:r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26BE009E-EC6D-EDF1-17AA-C069557E22AD}"/>
              </a:ext>
            </a:extLst>
          </p:cNvPr>
          <p:cNvSpPr txBox="1"/>
          <p:nvPr/>
        </p:nvSpPr>
        <p:spPr>
          <a:xfrm rot="18391058">
            <a:off x="4209768" y="3455909"/>
            <a:ext cx="19971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b="1" dirty="0" err="1"/>
              <a:t>dopant</a:t>
            </a:r>
            <a:r>
              <a:rPr lang="pl-PL" sz="1500" b="1" dirty="0"/>
              <a:t> </a:t>
            </a:r>
            <a:r>
              <a:rPr lang="pl-PL" sz="1500" b="1" dirty="0" err="1"/>
              <a:t>concentration</a:t>
            </a:r>
            <a:endParaRPr lang="pl-PL" sz="1500" b="1" dirty="0"/>
          </a:p>
        </p:txBody>
      </p:sp>
      <p:pic>
        <p:nvPicPr>
          <p:cNvPr id="50" name="Obraz 49">
            <a:extLst>
              <a:ext uri="{FF2B5EF4-FFF2-40B4-BE49-F238E27FC236}">
                <a16:creationId xmlns:a16="http://schemas.microsoft.com/office/drawing/2014/main" id="{DD7B051B-0982-AE3A-5AD3-5758736D238D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" t="8581" r="59578" b="55448"/>
          <a:stretch/>
        </p:blipFill>
        <p:spPr bwMode="auto">
          <a:xfrm>
            <a:off x="6162380" y="4807771"/>
            <a:ext cx="2975585" cy="161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Strzałka: w lewo 50">
            <a:extLst>
              <a:ext uri="{FF2B5EF4-FFF2-40B4-BE49-F238E27FC236}">
                <a16:creationId xmlns:a16="http://schemas.microsoft.com/office/drawing/2014/main" id="{28469045-0518-E0A9-605D-DF7BE8D4EF91}"/>
              </a:ext>
            </a:extLst>
          </p:cNvPr>
          <p:cNvSpPr/>
          <p:nvPr/>
        </p:nvSpPr>
        <p:spPr>
          <a:xfrm rot="16200000">
            <a:off x="6900041" y="3863992"/>
            <a:ext cx="1169182" cy="529290"/>
          </a:xfrm>
          <a:prstGeom prst="leftArrow">
            <a:avLst>
              <a:gd name="adj1" fmla="val 50000"/>
              <a:gd name="adj2" fmla="val 7147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3" name="Strzałka: w lewo 2">
            <a:extLst>
              <a:ext uri="{FF2B5EF4-FFF2-40B4-BE49-F238E27FC236}">
                <a16:creationId xmlns:a16="http://schemas.microsoft.com/office/drawing/2014/main" id="{10453AA5-E78E-F1D1-6DE1-4285E65E2147}"/>
              </a:ext>
            </a:extLst>
          </p:cNvPr>
          <p:cNvSpPr/>
          <p:nvPr/>
        </p:nvSpPr>
        <p:spPr>
          <a:xfrm>
            <a:off x="4399437" y="2333228"/>
            <a:ext cx="2140697" cy="529290"/>
          </a:xfrm>
          <a:prstGeom prst="leftArrow">
            <a:avLst>
              <a:gd name="adj1" fmla="val 50000"/>
              <a:gd name="adj2" fmla="val 7147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3FD6D47E-D64B-2BC1-49ED-796649B94B4F}"/>
              </a:ext>
            </a:extLst>
          </p:cNvPr>
          <p:cNvSpPr txBox="1"/>
          <p:nvPr/>
        </p:nvSpPr>
        <p:spPr>
          <a:xfrm>
            <a:off x="4980056" y="2134296"/>
            <a:ext cx="13892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STEM-XEDS </a:t>
            </a:r>
            <a:endParaRPr lang="pl-PL" dirty="0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D8E97D96-08F3-FC69-6F20-4FB80DC75B3A}"/>
              </a:ext>
            </a:extLst>
          </p:cNvPr>
          <p:cNvSpPr txBox="1"/>
          <p:nvPr/>
        </p:nvSpPr>
        <p:spPr>
          <a:xfrm>
            <a:off x="7608158" y="3786899"/>
            <a:ext cx="13892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STEM-XEDS </a:t>
            </a:r>
            <a:endParaRPr lang="pl-PL" dirty="0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403C16A7-E592-2906-AD78-4C4E4E7F8E11}"/>
              </a:ext>
            </a:extLst>
          </p:cNvPr>
          <p:cNvSpPr txBox="1"/>
          <p:nvPr/>
        </p:nvSpPr>
        <p:spPr>
          <a:xfrm>
            <a:off x="923472" y="1769854"/>
            <a:ext cx="2883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Global </a:t>
            </a:r>
            <a:r>
              <a:rPr lang="pl-PL" dirty="0" err="1"/>
              <a:t>dopant</a:t>
            </a:r>
            <a:r>
              <a:rPr lang="pl-PL" dirty="0"/>
              <a:t> </a:t>
            </a:r>
            <a:r>
              <a:rPr lang="pl-PL" dirty="0" err="1"/>
              <a:t>distribution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76919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4DC88993-9AD1-0024-573E-7B3377721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8160"/>
            <a:ext cx="9144000" cy="5236464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213D5213-EC8E-D5AE-C967-695F826F5FEE}"/>
              </a:ext>
            </a:extLst>
          </p:cNvPr>
          <p:cNvSpPr/>
          <p:nvPr/>
        </p:nvSpPr>
        <p:spPr>
          <a:xfrm>
            <a:off x="92148" y="2125192"/>
            <a:ext cx="4145135" cy="38328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6C8558EE-C885-FBE8-F775-499B33AE45F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58" t="8184"/>
          <a:stretch/>
        </p:blipFill>
        <p:spPr bwMode="auto">
          <a:xfrm>
            <a:off x="123898" y="2212709"/>
            <a:ext cx="4103616" cy="3657427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Prostokąt 56">
            <a:extLst>
              <a:ext uri="{FF2B5EF4-FFF2-40B4-BE49-F238E27FC236}">
                <a16:creationId xmlns:a16="http://schemas.microsoft.com/office/drawing/2014/main" id="{19A66BAC-5BD0-EF61-4487-63C7ACF505F3}"/>
              </a:ext>
            </a:extLst>
          </p:cNvPr>
          <p:cNvSpPr/>
          <p:nvPr/>
        </p:nvSpPr>
        <p:spPr>
          <a:xfrm rot="18456423">
            <a:off x="4164173" y="3635390"/>
            <a:ext cx="790557" cy="726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461702" y="6469713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8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E9AA20D4-B215-966C-A8C7-FB6073F7DC22}"/>
              </a:ext>
            </a:extLst>
          </p:cNvPr>
          <p:cNvSpPr txBox="1"/>
          <p:nvPr/>
        </p:nvSpPr>
        <p:spPr>
          <a:xfrm>
            <a:off x="7918230" y="2241403"/>
            <a:ext cx="609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[D2] </a:t>
            </a:r>
          </a:p>
        </p:txBody>
      </p:sp>
      <p:pic>
        <p:nvPicPr>
          <p:cNvPr id="29" name="Obraz 28">
            <a:extLst>
              <a:ext uri="{FF2B5EF4-FFF2-40B4-BE49-F238E27FC236}">
                <a16:creationId xmlns:a16="http://schemas.microsoft.com/office/drawing/2014/main" id="{358A1522-2182-B8BC-AA69-8D2B8803258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793" y="1548413"/>
            <a:ext cx="1133727" cy="1044047"/>
          </a:xfrm>
          <a:prstGeom prst="rect">
            <a:avLst/>
          </a:prstGeom>
        </p:spPr>
      </p:pic>
      <p:pic>
        <p:nvPicPr>
          <p:cNvPr id="30" name="Obraz 29">
            <a:extLst>
              <a:ext uri="{FF2B5EF4-FFF2-40B4-BE49-F238E27FC236}">
                <a16:creationId xmlns:a16="http://schemas.microsoft.com/office/drawing/2014/main" id="{B2CA8DF8-3591-E50E-EAB6-3C244925C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853" y="2280976"/>
            <a:ext cx="1166926" cy="10800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pole tekstowe 30">
            <a:extLst>
              <a:ext uri="{FF2B5EF4-FFF2-40B4-BE49-F238E27FC236}">
                <a16:creationId xmlns:a16="http://schemas.microsoft.com/office/drawing/2014/main" id="{34EE4F8B-C8AE-0201-D510-3A7A7516DC52}"/>
              </a:ext>
            </a:extLst>
          </p:cNvPr>
          <p:cNvSpPr txBox="1"/>
          <p:nvPr/>
        </p:nvSpPr>
        <p:spPr>
          <a:xfrm>
            <a:off x="4866761" y="4366123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50 %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6ED2F0D-E002-7688-F2D6-67EE05B20633}"/>
              </a:ext>
            </a:extLst>
          </p:cNvPr>
          <p:cNvSpPr txBox="1"/>
          <p:nvPr/>
        </p:nvSpPr>
        <p:spPr>
          <a:xfrm>
            <a:off x="6839368" y="1975151"/>
            <a:ext cx="6968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10 %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1F4B9CC6-DF5D-F663-1881-A19C19D37507}"/>
              </a:ext>
            </a:extLst>
          </p:cNvPr>
          <p:cNvSpPr txBox="1"/>
          <p:nvPr/>
        </p:nvSpPr>
        <p:spPr>
          <a:xfrm>
            <a:off x="4173782" y="5050896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70 %</a:t>
            </a: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D6D0D8A8-E098-396F-2CDC-3CCB543CF07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865" y="3078180"/>
            <a:ext cx="1163956" cy="1071885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679C0020-D6D4-A741-1FE5-D9022CD4D3B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477" y="3927482"/>
            <a:ext cx="1163957" cy="1071885"/>
          </a:xfrm>
          <a:prstGeom prst="rect">
            <a:avLst/>
          </a:prstGeom>
        </p:spPr>
      </p:pic>
      <p:pic>
        <p:nvPicPr>
          <p:cNvPr id="36" name="Obraz 35">
            <a:extLst>
              <a:ext uri="{FF2B5EF4-FFF2-40B4-BE49-F238E27FC236}">
                <a16:creationId xmlns:a16="http://schemas.microsoft.com/office/drawing/2014/main" id="{82091422-1F73-46BB-3DEA-DF4B7424A5F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739" y="4638349"/>
            <a:ext cx="1079567" cy="994172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F07B9E0E-9BAA-C0F3-8B75-1A0D830297C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413" y="5327895"/>
            <a:ext cx="1090643" cy="1004371"/>
          </a:xfrm>
          <a:prstGeom prst="rect">
            <a:avLst/>
          </a:prstGeom>
          <a:ln>
            <a:noFill/>
          </a:ln>
        </p:spPr>
      </p:pic>
      <p:sp>
        <p:nvSpPr>
          <p:cNvPr id="38" name="pole tekstowe 37">
            <a:extLst>
              <a:ext uri="{FF2B5EF4-FFF2-40B4-BE49-F238E27FC236}">
                <a16:creationId xmlns:a16="http://schemas.microsoft.com/office/drawing/2014/main" id="{3C75D348-0CE3-91CF-0456-5FBDB3BB7878}"/>
              </a:ext>
            </a:extLst>
          </p:cNvPr>
          <p:cNvSpPr txBox="1"/>
          <p:nvPr/>
        </p:nvSpPr>
        <p:spPr>
          <a:xfrm>
            <a:off x="5451336" y="3664473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40 %</a:t>
            </a:r>
          </a:p>
        </p:txBody>
      </p: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74EA6E28-4099-E12E-E24E-DAE45877A94F}"/>
              </a:ext>
            </a:extLst>
          </p:cNvPr>
          <p:cNvSpPr txBox="1"/>
          <p:nvPr/>
        </p:nvSpPr>
        <p:spPr>
          <a:xfrm>
            <a:off x="6192116" y="2816347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30 %</a:t>
            </a:r>
          </a:p>
        </p:txBody>
      </p:sp>
      <p:sp>
        <p:nvSpPr>
          <p:cNvPr id="41" name="Strzałka: w lewo 40">
            <a:extLst>
              <a:ext uri="{FF2B5EF4-FFF2-40B4-BE49-F238E27FC236}">
                <a16:creationId xmlns:a16="http://schemas.microsoft.com/office/drawing/2014/main" id="{3994D955-2FEA-7BCE-094E-4C371A42B431}"/>
              </a:ext>
            </a:extLst>
          </p:cNvPr>
          <p:cNvSpPr/>
          <p:nvPr/>
        </p:nvSpPr>
        <p:spPr>
          <a:xfrm rot="18355643">
            <a:off x="4068383" y="3529560"/>
            <a:ext cx="2057865" cy="529290"/>
          </a:xfrm>
          <a:prstGeom prst="leftArrow">
            <a:avLst>
              <a:gd name="adj1" fmla="val 50000"/>
              <a:gd name="adj2" fmla="val 71478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44" name="Prostokąt 43">
            <a:extLst>
              <a:ext uri="{FF2B5EF4-FFF2-40B4-BE49-F238E27FC236}">
                <a16:creationId xmlns:a16="http://schemas.microsoft.com/office/drawing/2014/main" id="{04F19DBC-DB54-F82E-D95C-2F2FC8358035}"/>
              </a:ext>
            </a:extLst>
          </p:cNvPr>
          <p:cNvSpPr/>
          <p:nvPr/>
        </p:nvSpPr>
        <p:spPr>
          <a:xfrm rot="18456423">
            <a:off x="4308978" y="3714056"/>
            <a:ext cx="496075" cy="1342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4696BE66-0DAE-E3C7-4C95-F9D992CA1695}"/>
              </a:ext>
            </a:extLst>
          </p:cNvPr>
          <p:cNvSpPr txBox="1"/>
          <p:nvPr/>
        </p:nvSpPr>
        <p:spPr>
          <a:xfrm>
            <a:off x="7727210" y="1279350"/>
            <a:ext cx="6968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0 %</a:t>
            </a:r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26BE009E-EC6D-EDF1-17AA-C069557E22AD}"/>
              </a:ext>
            </a:extLst>
          </p:cNvPr>
          <p:cNvSpPr txBox="1"/>
          <p:nvPr/>
        </p:nvSpPr>
        <p:spPr>
          <a:xfrm rot="18391058">
            <a:off x="4209768" y="3455909"/>
            <a:ext cx="19971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b="1" dirty="0" err="1"/>
              <a:t>dopant</a:t>
            </a:r>
            <a:r>
              <a:rPr lang="pl-PL" sz="1500" b="1" dirty="0"/>
              <a:t> </a:t>
            </a:r>
            <a:r>
              <a:rPr lang="pl-PL" sz="1500" b="1" dirty="0" err="1"/>
              <a:t>concentration</a:t>
            </a:r>
            <a:endParaRPr lang="pl-PL" sz="1500" b="1" dirty="0"/>
          </a:p>
        </p:txBody>
      </p:sp>
      <p:pic>
        <p:nvPicPr>
          <p:cNvPr id="50" name="Obraz 49">
            <a:extLst>
              <a:ext uri="{FF2B5EF4-FFF2-40B4-BE49-F238E27FC236}">
                <a16:creationId xmlns:a16="http://schemas.microsoft.com/office/drawing/2014/main" id="{DD7B051B-0982-AE3A-5AD3-5758736D23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" t="8581" r="59578" b="55448"/>
          <a:stretch/>
        </p:blipFill>
        <p:spPr bwMode="auto">
          <a:xfrm>
            <a:off x="6162380" y="4807771"/>
            <a:ext cx="2975585" cy="161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Strzałka: w lewo 50">
            <a:extLst>
              <a:ext uri="{FF2B5EF4-FFF2-40B4-BE49-F238E27FC236}">
                <a16:creationId xmlns:a16="http://schemas.microsoft.com/office/drawing/2014/main" id="{28469045-0518-E0A9-605D-DF7BE8D4EF91}"/>
              </a:ext>
            </a:extLst>
          </p:cNvPr>
          <p:cNvSpPr/>
          <p:nvPr/>
        </p:nvSpPr>
        <p:spPr>
          <a:xfrm rot="16200000">
            <a:off x="6900041" y="3863992"/>
            <a:ext cx="1169182" cy="529290"/>
          </a:xfrm>
          <a:prstGeom prst="leftArrow">
            <a:avLst>
              <a:gd name="adj1" fmla="val 50000"/>
              <a:gd name="adj2" fmla="val 7147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3" name="Strzałka: w lewo 2">
            <a:extLst>
              <a:ext uri="{FF2B5EF4-FFF2-40B4-BE49-F238E27FC236}">
                <a16:creationId xmlns:a16="http://schemas.microsoft.com/office/drawing/2014/main" id="{10453AA5-E78E-F1D1-6DE1-4285E65E2147}"/>
              </a:ext>
            </a:extLst>
          </p:cNvPr>
          <p:cNvSpPr/>
          <p:nvPr/>
        </p:nvSpPr>
        <p:spPr>
          <a:xfrm>
            <a:off x="4399437" y="2333228"/>
            <a:ext cx="2140697" cy="529290"/>
          </a:xfrm>
          <a:prstGeom prst="leftArrow">
            <a:avLst>
              <a:gd name="adj1" fmla="val 50000"/>
              <a:gd name="adj2" fmla="val 7147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FAEFCA9-7B13-69F5-282A-9EBE706BA769}"/>
              </a:ext>
            </a:extLst>
          </p:cNvPr>
          <p:cNvSpPr txBox="1"/>
          <p:nvPr/>
        </p:nvSpPr>
        <p:spPr>
          <a:xfrm>
            <a:off x="5112217" y="2140853"/>
            <a:ext cx="14733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DF, EELS</a:t>
            </a:r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4D00B3DF-ED00-98F1-5329-723B0C649205}"/>
              </a:ext>
            </a:extLst>
          </p:cNvPr>
          <p:cNvSpPr txBox="1"/>
          <p:nvPr/>
        </p:nvSpPr>
        <p:spPr>
          <a:xfrm>
            <a:off x="1284634" y="1743128"/>
            <a:ext cx="2370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Microstructure</a:t>
            </a:r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56FF059-0EF2-8CAC-56DC-DBD2AD22D8D9}"/>
              </a:ext>
            </a:extLst>
          </p:cNvPr>
          <p:cNvSpPr txBox="1"/>
          <p:nvPr/>
        </p:nvSpPr>
        <p:spPr>
          <a:xfrm>
            <a:off x="7608158" y="3786899"/>
            <a:ext cx="13892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STEM-XEDS </a:t>
            </a:r>
            <a:endParaRPr lang="pl-PL" dirty="0"/>
          </a:p>
        </p:txBody>
      </p:sp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FCFEE6C4-B8E5-7E0B-E16B-D857C2E756C2}"/>
              </a:ext>
            </a:extLst>
          </p:cNvPr>
          <p:cNvSpPr txBox="1">
            <a:spLocks/>
          </p:cNvSpPr>
          <p:nvPr/>
        </p:nvSpPr>
        <p:spPr>
          <a:xfrm>
            <a:off x="1132193" y="982874"/>
            <a:ext cx="7064992" cy="691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>
                <a:solidFill>
                  <a:srgbClr val="000066"/>
                </a:solidFill>
                <a:latin typeface="+mn-lt"/>
              </a:rPr>
              <a:t>Hierarchical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structure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: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dopant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influence</a:t>
            </a:r>
            <a:endParaRPr lang="en-US" dirty="0">
              <a:solidFill>
                <a:srgbClr val="00006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40813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4DC88993-9AD1-0024-573E-7B3377721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8160"/>
            <a:ext cx="9144000" cy="5236464"/>
          </a:xfrm>
          <a:prstGeom prst="rect">
            <a:avLst/>
          </a:prstGeom>
        </p:spPr>
      </p:pic>
      <p:sp>
        <p:nvSpPr>
          <p:cNvPr id="57" name="Prostokąt 56">
            <a:extLst>
              <a:ext uri="{FF2B5EF4-FFF2-40B4-BE49-F238E27FC236}">
                <a16:creationId xmlns:a16="http://schemas.microsoft.com/office/drawing/2014/main" id="{19A66BAC-5BD0-EF61-4487-63C7ACF505F3}"/>
              </a:ext>
            </a:extLst>
          </p:cNvPr>
          <p:cNvSpPr/>
          <p:nvPr/>
        </p:nvSpPr>
        <p:spPr>
          <a:xfrm rot="18456423">
            <a:off x="4164173" y="3635390"/>
            <a:ext cx="790557" cy="726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461702" y="6469713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9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E9AA20D4-B215-966C-A8C7-FB6073F7DC22}"/>
              </a:ext>
            </a:extLst>
          </p:cNvPr>
          <p:cNvSpPr txBox="1"/>
          <p:nvPr/>
        </p:nvSpPr>
        <p:spPr>
          <a:xfrm>
            <a:off x="7918230" y="2241403"/>
            <a:ext cx="609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[D2] </a:t>
            </a:r>
          </a:p>
        </p:txBody>
      </p:sp>
      <p:pic>
        <p:nvPicPr>
          <p:cNvPr id="29" name="Obraz 28">
            <a:extLst>
              <a:ext uri="{FF2B5EF4-FFF2-40B4-BE49-F238E27FC236}">
                <a16:creationId xmlns:a16="http://schemas.microsoft.com/office/drawing/2014/main" id="{358A1522-2182-B8BC-AA69-8D2B880325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793" y="1548413"/>
            <a:ext cx="1133727" cy="1044047"/>
          </a:xfrm>
          <a:prstGeom prst="rect">
            <a:avLst/>
          </a:prstGeom>
        </p:spPr>
      </p:pic>
      <p:pic>
        <p:nvPicPr>
          <p:cNvPr id="30" name="Obraz 29">
            <a:extLst>
              <a:ext uri="{FF2B5EF4-FFF2-40B4-BE49-F238E27FC236}">
                <a16:creationId xmlns:a16="http://schemas.microsoft.com/office/drawing/2014/main" id="{B2CA8DF8-3591-E50E-EAB6-3C244925C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853" y="2280976"/>
            <a:ext cx="1166926" cy="10800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pole tekstowe 30">
            <a:extLst>
              <a:ext uri="{FF2B5EF4-FFF2-40B4-BE49-F238E27FC236}">
                <a16:creationId xmlns:a16="http://schemas.microsoft.com/office/drawing/2014/main" id="{34EE4F8B-C8AE-0201-D510-3A7A7516DC52}"/>
              </a:ext>
            </a:extLst>
          </p:cNvPr>
          <p:cNvSpPr txBox="1"/>
          <p:nvPr/>
        </p:nvSpPr>
        <p:spPr>
          <a:xfrm>
            <a:off x="4866761" y="4366123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50 %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6ED2F0D-E002-7688-F2D6-67EE05B20633}"/>
              </a:ext>
            </a:extLst>
          </p:cNvPr>
          <p:cNvSpPr txBox="1"/>
          <p:nvPr/>
        </p:nvSpPr>
        <p:spPr>
          <a:xfrm>
            <a:off x="6839368" y="1975151"/>
            <a:ext cx="6968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10 %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1F4B9CC6-DF5D-F663-1881-A19C19D37507}"/>
              </a:ext>
            </a:extLst>
          </p:cNvPr>
          <p:cNvSpPr txBox="1"/>
          <p:nvPr/>
        </p:nvSpPr>
        <p:spPr>
          <a:xfrm>
            <a:off x="4173782" y="5050896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70 %</a:t>
            </a: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D6D0D8A8-E098-396F-2CDC-3CCB543CF07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865" y="3078180"/>
            <a:ext cx="1163956" cy="1071885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679C0020-D6D4-A741-1FE5-D9022CD4D3B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477" y="3927482"/>
            <a:ext cx="1163957" cy="1071885"/>
          </a:xfrm>
          <a:prstGeom prst="rect">
            <a:avLst/>
          </a:prstGeom>
        </p:spPr>
      </p:pic>
      <p:pic>
        <p:nvPicPr>
          <p:cNvPr id="36" name="Obraz 35">
            <a:extLst>
              <a:ext uri="{FF2B5EF4-FFF2-40B4-BE49-F238E27FC236}">
                <a16:creationId xmlns:a16="http://schemas.microsoft.com/office/drawing/2014/main" id="{82091422-1F73-46BB-3DEA-DF4B7424A5F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739" y="4638349"/>
            <a:ext cx="1079567" cy="994172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F07B9E0E-9BAA-C0F3-8B75-1A0D830297C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413" y="5327895"/>
            <a:ext cx="1090643" cy="1004371"/>
          </a:xfrm>
          <a:prstGeom prst="rect">
            <a:avLst/>
          </a:prstGeom>
          <a:ln>
            <a:noFill/>
          </a:ln>
        </p:spPr>
      </p:pic>
      <p:sp>
        <p:nvSpPr>
          <p:cNvPr id="38" name="pole tekstowe 37">
            <a:extLst>
              <a:ext uri="{FF2B5EF4-FFF2-40B4-BE49-F238E27FC236}">
                <a16:creationId xmlns:a16="http://schemas.microsoft.com/office/drawing/2014/main" id="{3C75D348-0CE3-91CF-0456-5FBDB3BB7878}"/>
              </a:ext>
            </a:extLst>
          </p:cNvPr>
          <p:cNvSpPr txBox="1"/>
          <p:nvPr/>
        </p:nvSpPr>
        <p:spPr>
          <a:xfrm>
            <a:off x="5451336" y="3664473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40 %</a:t>
            </a:r>
          </a:p>
        </p:txBody>
      </p: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74EA6E28-4099-E12E-E24E-DAE45877A94F}"/>
              </a:ext>
            </a:extLst>
          </p:cNvPr>
          <p:cNvSpPr txBox="1"/>
          <p:nvPr/>
        </p:nvSpPr>
        <p:spPr>
          <a:xfrm>
            <a:off x="6192116" y="2816347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30 %</a:t>
            </a:r>
          </a:p>
        </p:txBody>
      </p:sp>
      <p:sp>
        <p:nvSpPr>
          <p:cNvPr id="41" name="Strzałka: w lewo 40">
            <a:extLst>
              <a:ext uri="{FF2B5EF4-FFF2-40B4-BE49-F238E27FC236}">
                <a16:creationId xmlns:a16="http://schemas.microsoft.com/office/drawing/2014/main" id="{3994D955-2FEA-7BCE-094E-4C371A42B431}"/>
              </a:ext>
            </a:extLst>
          </p:cNvPr>
          <p:cNvSpPr/>
          <p:nvPr/>
        </p:nvSpPr>
        <p:spPr>
          <a:xfrm rot="18355643">
            <a:off x="4068383" y="3529560"/>
            <a:ext cx="2057865" cy="529290"/>
          </a:xfrm>
          <a:prstGeom prst="leftArrow">
            <a:avLst>
              <a:gd name="adj1" fmla="val 50000"/>
              <a:gd name="adj2" fmla="val 71478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44" name="Prostokąt 43">
            <a:extLst>
              <a:ext uri="{FF2B5EF4-FFF2-40B4-BE49-F238E27FC236}">
                <a16:creationId xmlns:a16="http://schemas.microsoft.com/office/drawing/2014/main" id="{04F19DBC-DB54-F82E-D95C-2F2FC8358035}"/>
              </a:ext>
            </a:extLst>
          </p:cNvPr>
          <p:cNvSpPr/>
          <p:nvPr/>
        </p:nvSpPr>
        <p:spPr>
          <a:xfrm rot="18456423">
            <a:off x="4308978" y="3714056"/>
            <a:ext cx="496075" cy="1342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4696BE66-0DAE-E3C7-4C95-F9D992CA1695}"/>
              </a:ext>
            </a:extLst>
          </p:cNvPr>
          <p:cNvSpPr txBox="1"/>
          <p:nvPr/>
        </p:nvSpPr>
        <p:spPr>
          <a:xfrm>
            <a:off x="7727210" y="1279350"/>
            <a:ext cx="6968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0 %</a:t>
            </a:r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26BE009E-EC6D-EDF1-17AA-C069557E22AD}"/>
              </a:ext>
            </a:extLst>
          </p:cNvPr>
          <p:cNvSpPr txBox="1"/>
          <p:nvPr/>
        </p:nvSpPr>
        <p:spPr>
          <a:xfrm rot="18391058">
            <a:off x="4209768" y="3455909"/>
            <a:ext cx="19971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b="1" dirty="0" err="1"/>
              <a:t>dopant</a:t>
            </a:r>
            <a:r>
              <a:rPr lang="pl-PL" sz="1500" b="1" dirty="0"/>
              <a:t> </a:t>
            </a:r>
            <a:r>
              <a:rPr lang="pl-PL" sz="1500" b="1" dirty="0" err="1"/>
              <a:t>concentration</a:t>
            </a:r>
            <a:endParaRPr lang="pl-PL" sz="1500" b="1" dirty="0"/>
          </a:p>
        </p:txBody>
      </p:sp>
      <p:pic>
        <p:nvPicPr>
          <p:cNvPr id="50" name="Obraz 49">
            <a:extLst>
              <a:ext uri="{FF2B5EF4-FFF2-40B4-BE49-F238E27FC236}">
                <a16:creationId xmlns:a16="http://schemas.microsoft.com/office/drawing/2014/main" id="{DD7B051B-0982-AE3A-5AD3-5758736D238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" t="8581" r="59578" b="55448"/>
          <a:stretch/>
        </p:blipFill>
        <p:spPr bwMode="auto">
          <a:xfrm>
            <a:off x="6162380" y="4807771"/>
            <a:ext cx="2975585" cy="161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Strzałka: w lewo 50">
            <a:extLst>
              <a:ext uri="{FF2B5EF4-FFF2-40B4-BE49-F238E27FC236}">
                <a16:creationId xmlns:a16="http://schemas.microsoft.com/office/drawing/2014/main" id="{28469045-0518-E0A9-605D-DF7BE8D4EF91}"/>
              </a:ext>
            </a:extLst>
          </p:cNvPr>
          <p:cNvSpPr/>
          <p:nvPr/>
        </p:nvSpPr>
        <p:spPr>
          <a:xfrm rot="16200000">
            <a:off x="6900041" y="3863992"/>
            <a:ext cx="1169182" cy="529290"/>
          </a:xfrm>
          <a:prstGeom prst="leftArrow">
            <a:avLst>
              <a:gd name="adj1" fmla="val 50000"/>
              <a:gd name="adj2" fmla="val 7147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3" name="Strzałka: w lewo 2">
            <a:extLst>
              <a:ext uri="{FF2B5EF4-FFF2-40B4-BE49-F238E27FC236}">
                <a16:creationId xmlns:a16="http://schemas.microsoft.com/office/drawing/2014/main" id="{10453AA5-E78E-F1D1-6DE1-4285E65E2147}"/>
              </a:ext>
            </a:extLst>
          </p:cNvPr>
          <p:cNvSpPr/>
          <p:nvPr/>
        </p:nvSpPr>
        <p:spPr>
          <a:xfrm>
            <a:off x="4399437" y="2333228"/>
            <a:ext cx="2140697" cy="529290"/>
          </a:xfrm>
          <a:prstGeom prst="leftArrow">
            <a:avLst>
              <a:gd name="adj1" fmla="val 50000"/>
              <a:gd name="adj2" fmla="val 7147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56FF059-0EF2-8CAC-56DC-DBD2AD22D8D9}"/>
              </a:ext>
            </a:extLst>
          </p:cNvPr>
          <p:cNvSpPr txBox="1"/>
          <p:nvPr/>
        </p:nvSpPr>
        <p:spPr>
          <a:xfrm>
            <a:off x="7608158" y="3786899"/>
            <a:ext cx="13892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STEM-XEDS </a:t>
            </a:r>
            <a:endParaRPr lang="pl-PL" dirty="0"/>
          </a:p>
        </p:txBody>
      </p:sp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FCFEE6C4-B8E5-7E0B-E16B-D857C2E756C2}"/>
              </a:ext>
            </a:extLst>
          </p:cNvPr>
          <p:cNvSpPr txBox="1">
            <a:spLocks/>
          </p:cNvSpPr>
          <p:nvPr/>
        </p:nvSpPr>
        <p:spPr>
          <a:xfrm>
            <a:off x="1132193" y="982874"/>
            <a:ext cx="7064992" cy="691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>
                <a:solidFill>
                  <a:srgbClr val="000066"/>
                </a:solidFill>
                <a:latin typeface="+mn-lt"/>
              </a:rPr>
              <a:t>Hierarchical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structure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: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dopant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influence</a:t>
            </a: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0C5D0FD4-D127-05A4-2ED4-55C320AF778F}"/>
              </a:ext>
            </a:extLst>
          </p:cNvPr>
          <p:cNvSpPr/>
          <p:nvPr/>
        </p:nvSpPr>
        <p:spPr>
          <a:xfrm>
            <a:off x="92148" y="2125192"/>
            <a:ext cx="4145135" cy="292116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A5F2C0D8-072E-F9ED-06F4-499A0A430BCF}"/>
              </a:ext>
            </a:extLst>
          </p:cNvPr>
          <p:cNvSpPr txBox="1"/>
          <p:nvPr/>
        </p:nvSpPr>
        <p:spPr>
          <a:xfrm>
            <a:off x="1284634" y="1743128"/>
            <a:ext cx="2370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Microstructure</a:t>
            </a:r>
            <a:endParaRPr lang="pl-PL" dirty="0"/>
          </a:p>
        </p:txBody>
      </p:sp>
      <p:pic>
        <p:nvPicPr>
          <p:cNvPr id="26" name="Obraz 25">
            <a:extLst>
              <a:ext uri="{FF2B5EF4-FFF2-40B4-BE49-F238E27FC236}">
                <a16:creationId xmlns:a16="http://schemas.microsoft.com/office/drawing/2014/main" id="{D4F795F1-BA37-048B-9847-3F891C70043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75" r="60853"/>
          <a:stretch/>
        </p:blipFill>
        <p:spPr bwMode="auto">
          <a:xfrm>
            <a:off x="383503" y="2208065"/>
            <a:ext cx="3374702" cy="2791254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pole tekstowe 26">
            <a:extLst>
              <a:ext uri="{FF2B5EF4-FFF2-40B4-BE49-F238E27FC236}">
                <a16:creationId xmlns:a16="http://schemas.microsoft.com/office/drawing/2014/main" id="{53206D89-412F-8000-BD99-C1576D432B30}"/>
              </a:ext>
            </a:extLst>
          </p:cNvPr>
          <p:cNvSpPr txBox="1"/>
          <p:nvPr/>
        </p:nvSpPr>
        <p:spPr>
          <a:xfrm>
            <a:off x="5112217" y="2140853"/>
            <a:ext cx="14733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Raman</a:t>
            </a:r>
            <a:r>
              <a:rPr lang="pl-PL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94237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4DC88993-9AD1-0024-573E-7B3377721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8160"/>
            <a:ext cx="9144000" cy="5236464"/>
          </a:xfrm>
          <a:prstGeom prst="rect">
            <a:avLst/>
          </a:prstGeom>
        </p:spPr>
      </p:pic>
      <p:sp>
        <p:nvSpPr>
          <p:cNvPr id="57" name="Prostokąt 56">
            <a:extLst>
              <a:ext uri="{FF2B5EF4-FFF2-40B4-BE49-F238E27FC236}">
                <a16:creationId xmlns:a16="http://schemas.microsoft.com/office/drawing/2014/main" id="{19A66BAC-5BD0-EF61-4487-63C7ACF505F3}"/>
              </a:ext>
            </a:extLst>
          </p:cNvPr>
          <p:cNvSpPr/>
          <p:nvPr/>
        </p:nvSpPr>
        <p:spPr>
          <a:xfrm rot="18456423">
            <a:off x="4164173" y="3635390"/>
            <a:ext cx="790557" cy="726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461702" y="6469713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10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E9AA20D4-B215-966C-A8C7-FB6073F7DC22}"/>
              </a:ext>
            </a:extLst>
          </p:cNvPr>
          <p:cNvSpPr txBox="1"/>
          <p:nvPr/>
        </p:nvSpPr>
        <p:spPr>
          <a:xfrm>
            <a:off x="7918230" y="2241403"/>
            <a:ext cx="609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[D2] </a:t>
            </a:r>
          </a:p>
        </p:txBody>
      </p:sp>
      <p:pic>
        <p:nvPicPr>
          <p:cNvPr id="29" name="Obraz 28">
            <a:extLst>
              <a:ext uri="{FF2B5EF4-FFF2-40B4-BE49-F238E27FC236}">
                <a16:creationId xmlns:a16="http://schemas.microsoft.com/office/drawing/2014/main" id="{358A1522-2182-B8BC-AA69-8D2B880325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793" y="1548413"/>
            <a:ext cx="1133727" cy="1044047"/>
          </a:xfrm>
          <a:prstGeom prst="rect">
            <a:avLst/>
          </a:prstGeom>
        </p:spPr>
      </p:pic>
      <p:pic>
        <p:nvPicPr>
          <p:cNvPr id="30" name="Obraz 29">
            <a:extLst>
              <a:ext uri="{FF2B5EF4-FFF2-40B4-BE49-F238E27FC236}">
                <a16:creationId xmlns:a16="http://schemas.microsoft.com/office/drawing/2014/main" id="{B2CA8DF8-3591-E50E-EAB6-3C244925C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853" y="2280976"/>
            <a:ext cx="1166926" cy="10800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pole tekstowe 30">
            <a:extLst>
              <a:ext uri="{FF2B5EF4-FFF2-40B4-BE49-F238E27FC236}">
                <a16:creationId xmlns:a16="http://schemas.microsoft.com/office/drawing/2014/main" id="{34EE4F8B-C8AE-0201-D510-3A7A7516DC52}"/>
              </a:ext>
            </a:extLst>
          </p:cNvPr>
          <p:cNvSpPr txBox="1"/>
          <p:nvPr/>
        </p:nvSpPr>
        <p:spPr>
          <a:xfrm>
            <a:off x="4866761" y="4366123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50 %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6ED2F0D-E002-7688-F2D6-67EE05B20633}"/>
              </a:ext>
            </a:extLst>
          </p:cNvPr>
          <p:cNvSpPr txBox="1"/>
          <p:nvPr/>
        </p:nvSpPr>
        <p:spPr>
          <a:xfrm>
            <a:off x="6839368" y="1975151"/>
            <a:ext cx="6968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10 %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1F4B9CC6-DF5D-F663-1881-A19C19D37507}"/>
              </a:ext>
            </a:extLst>
          </p:cNvPr>
          <p:cNvSpPr txBox="1"/>
          <p:nvPr/>
        </p:nvSpPr>
        <p:spPr>
          <a:xfrm>
            <a:off x="4173782" y="5050896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70 %</a:t>
            </a: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D6D0D8A8-E098-396F-2CDC-3CCB543CF07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865" y="3078180"/>
            <a:ext cx="1163956" cy="1071885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679C0020-D6D4-A741-1FE5-D9022CD4D3B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477" y="3927482"/>
            <a:ext cx="1163957" cy="1071885"/>
          </a:xfrm>
          <a:prstGeom prst="rect">
            <a:avLst/>
          </a:prstGeom>
        </p:spPr>
      </p:pic>
      <p:pic>
        <p:nvPicPr>
          <p:cNvPr id="36" name="Obraz 35">
            <a:extLst>
              <a:ext uri="{FF2B5EF4-FFF2-40B4-BE49-F238E27FC236}">
                <a16:creationId xmlns:a16="http://schemas.microsoft.com/office/drawing/2014/main" id="{82091422-1F73-46BB-3DEA-DF4B7424A5F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739" y="4638349"/>
            <a:ext cx="1079567" cy="994172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F07B9E0E-9BAA-C0F3-8B75-1A0D830297C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413" y="5327895"/>
            <a:ext cx="1090643" cy="1004371"/>
          </a:xfrm>
          <a:prstGeom prst="rect">
            <a:avLst/>
          </a:prstGeom>
          <a:ln>
            <a:noFill/>
          </a:ln>
        </p:spPr>
      </p:pic>
      <p:sp>
        <p:nvSpPr>
          <p:cNvPr id="38" name="pole tekstowe 37">
            <a:extLst>
              <a:ext uri="{FF2B5EF4-FFF2-40B4-BE49-F238E27FC236}">
                <a16:creationId xmlns:a16="http://schemas.microsoft.com/office/drawing/2014/main" id="{3C75D348-0CE3-91CF-0456-5FBDB3BB7878}"/>
              </a:ext>
            </a:extLst>
          </p:cNvPr>
          <p:cNvSpPr txBox="1"/>
          <p:nvPr/>
        </p:nvSpPr>
        <p:spPr>
          <a:xfrm>
            <a:off x="5451336" y="3664473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40 %</a:t>
            </a:r>
          </a:p>
        </p:txBody>
      </p: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74EA6E28-4099-E12E-E24E-DAE45877A94F}"/>
              </a:ext>
            </a:extLst>
          </p:cNvPr>
          <p:cNvSpPr txBox="1"/>
          <p:nvPr/>
        </p:nvSpPr>
        <p:spPr>
          <a:xfrm>
            <a:off x="6192116" y="2816347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30 %</a:t>
            </a:r>
          </a:p>
        </p:txBody>
      </p:sp>
      <p:sp>
        <p:nvSpPr>
          <p:cNvPr id="41" name="Strzałka: w lewo 40">
            <a:extLst>
              <a:ext uri="{FF2B5EF4-FFF2-40B4-BE49-F238E27FC236}">
                <a16:creationId xmlns:a16="http://schemas.microsoft.com/office/drawing/2014/main" id="{3994D955-2FEA-7BCE-094E-4C371A42B431}"/>
              </a:ext>
            </a:extLst>
          </p:cNvPr>
          <p:cNvSpPr/>
          <p:nvPr/>
        </p:nvSpPr>
        <p:spPr>
          <a:xfrm rot="18355643">
            <a:off x="4068383" y="3529560"/>
            <a:ext cx="2057865" cy="529290"/>
          </a:xfrm>
          <a:prstGeom prst="leftArrow">
            <a:avLst>
              <a:gd name="adj1" fmla="val 50000"/>
              <a:gd name="adj2" fmla="val 71478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44" name="Prostokąt 43">
            <a:extLst>
              <a:ext uri="{FF2B5EF4-FFF2-40B4-BE49-F238E27FC236}">
                <a16:creationId xmlns:a16="http://schemas.microsoft.com/office/drawing/2014/main" id="{04F19DBC-DB54-F82E-D95C-2F2FC8358035}"/>
              </a:ext>
            </a:extLst>
          </p:cNvPr>
          <p:cNvSpPr/>
          <p:nvPr/>
        </p:nvSpPr>
        <p:spPr>
          <a:xfrm rot="18456423">
            <a:off x="4308978" y="3714056"/>
            <a:ext cx="496075" cy="1342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4696BE66-0DAE-E3C7-4C95-F9D992CA1695}"/>
              </a:ext>
            </a:extLst>
          </p:cNvPr>
          <p:cNvSpPr txBox="1"/>
          <p:nvPr/>
        </p:nvSpPr>
        <p:spPr>
          <a:xfrm>
            <a:off x="7727210" y="1279350"/>
            <a:ext cx="6968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0 %</a:t>
            </a:r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26BE009E-EC6D-EDF1-17AA-C069557E22AD}"/>
              </a:ext>
            </a:extLst>
          </p:cNvPr>
          <p:cNvSpPr txBox="1"/>
          <p:nvPr/>
        </p:nvSpPr>
        <p:spPr>
          <a:xfrm rot="18391058">
            <a:off x="4209768" y="3455909"/>
            <a:ext cx="19971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b="1" dirty="0" err="1"/>
              <a:t>dopant</a:t>
            </a:r>
            <a:r>
              <a:rPr lang="pl-PL" sz="1500" b="1" dirty="0"/>
              <a:t> </a:t>
            </a:r>
            <a:r>
              <a:rPr lang="pl-PL" sz="1500" b="1" dirty="0" err="1"/>
              <a:t>concentration</a:t>
            </a:r>
            <a:endParaRPr lang="pl-PL" sz="1500" b="1" dirty="0"/>
          </a:p>
        </p:txBody>
      </p:sp>
      <p:sp>
        <p:nvSpPr>
          <p:cNvPr id="51" name="Strzałka: w lewo 50">
            <a:extLst>
              <a:ext uri="{FF2B5EF4-FFF2-40B4-BE49-F238E27FC236}">
                <a16:creationId xmlns:a16="http://schemas.microsoft.com/office/drawing/2014/main" id="{28469045-0518-E0A9-605D-DF7BE8D4EF91}"/>
              </a:ext>
            </a:extLst>
          </p:cNvPr>
          <p:cNvSpPr/>
          <p:nvPr/>
        </p:nvSpPr>
        <p:spPr>
          <a:xfrm rot="16200000">
            <a:off x="6900041" y="3863992"/>
            <a:ext cx="1169182" cy="529290"/>
          </a:xfrm>
          <a:prstGeom prst="leftArrow">
            <a:avLst>
              <a:gd name="adj1" fmla="val 50000"/>
              <a:gd name="adj2" fmla="val 7147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3" name="Strzałka: w lewo 2">
            <a:extLst>
              <a:ext uri="{FF2B5EF4-FFF2-40B4-BE49-F238E27FC236}">
                <a16:creationId xmlns:a16="http://schemas.microsoft.com/office/drawing/2014/main" id="{10453AA5-E78E-F1D1-6DE1-4285E65E2147}"/>
              </a:ext>
            </a:extLst>
          </p:cNvPr>
          <p:cNvSpPr/>
          <p:nvPr/>
        </p:nvSpPr>
        <p:spPr>
          <a:xfrm>
            <a:off x="4399437" y="2333228"/>
            <a:ext cx="2140697" cy="529290"/>
          </a:xfrm>
          <a:prstGeom prst="leftArrow">
            <a:avLst>
              <a:gd name="adj1" fmla="val 50000"/>
              <a:gd name="adj2" fmla="val 7147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FAEFCA9-7B13-69F5-282A-9EBE706BA769}"/>
              </a:ext>
            </a:extLst>
          </p:cNvPr>
          <p:cNvSpPr txBox="1"/>
          <p:nvPr/>
        </p:nvSpPr>
        <p:spPr>
          <a:xfrm>
            <a:off x="5112217" y="2140853"/>
            <a:ext cx="14733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Raman</a:t>
            </a:r>
            <a:r>
              <a:rPr lang="pl-PL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dirty="0"/>
          </a:p>
        </p:txBody>
      </p:sp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FCFEE6C4-B8E5-7E0B-E16B-D857C2E756C2}"/>
              </a:ext>
            </a:extLst>
          </p:cNvPr>
          <p:cNvSpPr txBox="1">
            <a:spLocks/>
          </p:cNvSpPr>
          <p:nvPr/>
        </p:nvSpPr>
        <p:spPr>
          <a:xfrm>
            <a:off x="1132193" y="982874"/>
            <a:ext cx="7064992" cy="691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>
                <a:solidFill>
                  <a:srgbClr val="000066"/>
                </a:solidFill>
                <a:latin typeface="+mn-lt"/>
              </a:rPr>
              <a:t>Hierarchical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structure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: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dopant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influence</a:t>
            </a: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4EC15C4F-FE17-5745-7EEC-CC605F28D16E}"/>
              </a:ext>
            </a:extLst>
          </p:cNvPr>
          <p:cNvSpPr/>
          <p:nvPr/>
        </p:nvSpPr>
        <p:spPr>
          <a:xfrm>
            <a:off x="92148" y="2125192"/>
            <a:ext cx="4145135" cy="292116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0479E245-1566-F4C2-DFDA-116C8A74D55B}"/>
              </a:ext>
            </a:extLst>
          </p:cNvPr>
          <p:cNvSpPr txBox="1"/>
          <p:nvPr/>
        </p:nvSpPr>
        <p:spPr>
          <a:xfrm>
            <a:off x="1284634" y="1743128"/>
            <a:ext cx="2370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Microstructure</a:t>
            </a:r>
            <a:endParaRPr lang="pl-PL" dirty="0"/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CAA20A99-585D-0370-8C03-90490755143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75" r="60853"/>
          <a:stretch/>
        </p:blipFill>
        <p:spPr bwMode="auto">
          <a:xfrm>
            <a:off x="383503" y="2208065"/>
            <a:ext cx="3374702" cy="2791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Obraz 27">
            <a:extLst>
              <a:ext uri="{FF2B5EF4-FFF2-40B4-BE49-F238E27FC236}">
                <a16:creationId xmlns:a16="http://schemas.microsoft.com/office/drawing/2014/main" id="{81EB5E5B-7A94-2A63-CFA4-D1AE36902C0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70339" y="5003877"/>
            <a:ext cx="1551211" cy="1389626"/>
          </a:xfrm>
          <a:prstGeom prst="rect">
            <a:avLst/>
          </a:prstGeom>
        </p:spPr>
      </p:pic>
      <p:pic>
        <p:nvPicPr>
          <p:cNvPr id="40" name="Obraz 39">
            <a:extLst>
              <a:ext uri="{FF2B5EF4-FFF2-40B4-BE49-F238E27FC236}">
                <a16:creationId xmlns:a16="http://schemas.microsoft.com/office/drawing/2014/main" id="{9B70CCC8-F497-E86B-6834-FD1BA944C03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04725" y="5024749"/>
            <a:ext cx="1485405" cy="1351527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21AF9887-2B56-C7F4-7E4B-BB7401AB0C8F}"/>
              </a:ext>
            </a:extLst>
          </p:cNvPr>
          <p:cNvSpPr txBox="1"/>
          <p:nvPr/>
        </p:nvSpPr>
        <p:spPr>
          <a:xfrm>
            <a:off x="7430655" y="3616409"/>
            <a:ext cx="13892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dopant</a:t>
            </a:r>
            <a:r>
              <a:rPr lang="pl-PL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clustering</a:t>
            </a:r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5741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4DC88993-9AD1-0024-573E-7B3377721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8160"/>
            <a:ext cx="9144000" cy="5236464"/>
          </a:xfrm>
          <a:prstGeom prst="rect">
            <a:avLst/>
          </a:prstGeom>
        </p:spPr>
      </p:pic>
      <p:sp>
        <p:nvSpPr>
          <p:cNvPr id="17" name="Prostokąt 16">
            <a:extLst>
              <a:ext uri="{FF2B5EF4-FFF2-40B4-BE49-F238E27FC236}">
                <a16:creationId xmlns:a16="http://schemas.microsoft.com/office/drawing/2014/main" id="{F899102C-CEBF-7973-EA6D-2E8A095E3A82}"/>
              </a:ext>
            </a:extLst>
          </p:cNvPr>
          <p:cNvSpPr/>
          <p:nvPr/>
        </p:nvSpPr>
        <p:spPr>
          <a:xfrm>
            <a:off x="161815" y="2037436"/>
            <a:ext cx="4672241" cy="349001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9CC6726B-2511-2C80-997C-0E9F0ABE586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10" y="1912858"/>
            <a:ext cx="4600579" cy="3537782"/>
          </a:xfrm>
          <a:prstGeom prst="rect">
            <a:avLst/>
          </a:prstGeom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id="{1AA84C79-9B8F-736A-2027-52EA38E9E480}"/>
              </a:ext>
            </a:extLst>
          </p:cNvPr>
          <p:cNvSpPr txBox="1"/>
          <p:nvPr/>
        </p:nvSpPr>
        <p:spPr>
          <a:xfrm rot="18476096">
            <a:off x="-116905" y="2726228"/>
            <a:ext cx="1809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/>
              <a:t>Dopant concentration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45B9C7C6-028B-C529-3A69-F7184804C6F9}"/>
              </a:ext>
            </a:extLst>
          </p:cNvPr>
          <p:cNvSpPr/>
          <p:nvPr/>
        </p:nvSpPr>
        <p:spPr>
          <a:xfrm rot="18456423">
            <a:off x="4164173" y="3635390"/>
            <a:ext cx="790557" cy="726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15063B14-04DA-CFA2-FC1A-25215E4086B2}"/>
              </a:ext>
            </a:extLst>
          </p:cNvPr>
          <p:cNvSpPr/>
          <p:nvPr/>
        </p:nvSpPr>
        <p:spPr>
          <a:xfrm rot="18456423">
            <a:off x="4308978" y="3714056"/>
            <a:ext cx="496075" cy="1342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19701B86-DAC9-17CA-758A-F14B6476C4E0}"/>
              </a:ext>
            </a:extLst>
          </p:cNvPr>
          <p:cNvSpPr txBox="1"/>
          <p:nvPr/>
        </p:nvSpPr>
        <p:spPr>
          <a:xfrm>
            <a:off x="1984860" y="2012781"/>
            <a:ext cx="1889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/>
              <a:t>PXRD Ce</a:t>
            </a:r>
            <a:r>
              <a:rPr lang="pl-PL" sz="1600" b="1" baseline="-25000" dirty="0"/>
              <a:t>1-x</a:t>
            </a:r>
            <a:r>
              <a:rPr lang="pl-PL" sz="1600" b="1" dirty="0"/>
              <a:t>Gd</a:t>
            </a:r>
            <a:r>
              <a:rPr lang="pl-PL" sz="1600" b="1" baseline="-25000" dirty="0"/>
              <a:t>x</a:t>
            </a:r>
            <a:r>
              <a:rPr lang="pl-PL" sz="1600" b="1" dirty="0"/>
              <a:t>O</a:t>
            </a:r>
            <a:r>
              <a:rPr lang="pl-PL" sz="1600" b="1" baseline="-25000" dirty="0"/>
              <a:t>2-x/2</a:t>
            </a:r>
            <a:endParaRPr lang="pl-PL" sz="1600" b="1" dirty="0"/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B0EDA800-83FD-6974-225E-9E2F2B90A410}"/>
              </a:ext>
            </a:extLst>
          </p:cNvPr>
          <p:cNvSpPr txBox="1"/>
          <p:nvPr/>
        </p:nvSpPr>
        <p:spPr>
          <a:xfrm>
            <a:off x="1787228" y="1655777"/>
            <a:ext cx="2370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Crystal</a:t>
            </a:r>
            <a:r>
              <a:rPr lang="pl-PL" dirty="0"/>
              <a:t> </a:t>
            </a:r>
            <a:r>
              <a:rPr lang="pl-PL" dirty="0" err="1"/>
              <a:t>structure</a:t>
            </a:r>
            <a:endParaRPr lang="pl-PL" dirty="0"/>
          </a:p>
        </p:txBody>
      </p:sp>
      <p:sp>
        <p:nvSpPr>
          <p:cNvPr id="57" name="Prostokąt 56">
            <a:extLst>
              <a:ext uri="{FF2B5EF4-FFF2-40B4-BE49-F238E27FC236}">
                <a16:creationId xmlns:a16="http://schemas.microsoft.com/office/drawing/2014/main" id="{19A66BAC-5BD0-EF61-4487-63C7ACF505F3}"/>
              </a:ext>
            </a:extLst>
          </p:cNvPr>
          <p:cNvSpPr/>
          <p:nvPr/>
        </p:nvSpPr>
        <p:spPr>
          <a:xfrm rot="18456423">
            <a:off x="4164173" y="3635390"/>
            <a:ext cx="790557" cy="726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461702" y="6469713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11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E9AA20D4-B215-966C-A8C7-FB6073F7DC22}"/>
              </a:ext>
            </a:extLst>
          </p:cNvPr>
          <p:cNvSpPr txBox="1"/>
          <p:nvPr/>
        </p:nvSpPr>
        <p:spPr>
          <a:xfrm>
            <a:off x="7918230" y="2241403"/>
            <a:ext cx="609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[D2] </a:t>
            </a:r>
          </a:p>
        </p:txBody>
      </p:sp>
      <p:pic>
        <p:nvPicPr>
          <p:cNvPr id="29" name="Obraz 28">
            <a:extLst>
              <a:ext uri="{FF2B5EF4-FFF2-40B4-BE49-F238E27FC236}">
                <a16:creationId xmlns:a16="http://schemas.microsoft.com/office/drawing/2014/main" id="{358A1522-2182-B8BC-AA69-8D2B8803258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793" y="1548413"/>
            <a:ext cx="1133727" cy="1044047"/>
          </a:xfrm>
          <a:prstGeom prst="rect">
            <a:avLst/>
          </a:prstGeom>
        </p:spPr>
      </p:pic>
      <p:pic>
        <p:nvPicPr>
          <p:cNvPr id="30" name="Obraz 29">
            <a:extLst>
              <a:ext uri="{FF2B5EF4-FFF2-40B4-BE49-F238E27FC236}">
                <a16:creationId xmlns:a16="http://schemas.microsoft.com/office/drawing/2014/main" id="{B2CA8DF8-3591-E50E-EAB6-3C244925C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853" y="2280976"/>
            <a:ext cx="1166926" cy="10800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pole tekstowe 30">
            <a:extLst>
              <a:ext uri="{FF2B5EF4-FFF2-40B4-BE49-F238E27FC236}">
                <a16:creationId xmlns:a16="http://schemas.microsoft.com/office/drawing/2014/main" id="{34EE4F8B-C8AE-0201-D510-3A7A7516DC52}"/>
              </a:ext>
            </a:extLst>
          </p:cNvPr>
          <p:cNvSpPr txBox="1"/>
          <p:nvPr/>
        </p:nvSpPr>
        <p:spPr>
          <a:xfrm>
            <a:off x="4866761" y="4366123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50 %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6ED2F0D-E002-7688-F2D6-67EE05B20633}"/>
              </a:ext>
            </a:extLst>
          </p:cNvPr>
          <p:cNvSpPr txBox="1"/>
          <p:nvPr/>
        </p:nvSpPr>
        <p:spPr>
          <a:xfrm>
            <a:off x="6839368" y="1975151"/>
            <a:ext cx="6968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10 %</a:t>
            </a: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D6D0D8A8-E098-396F-2CDC-3CCB543CF07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865" y="3078180"/>
            <a:ext cx="1163956" cy="1071885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679C0020-D6D4-A741-1FE5-D9022CD4D3B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477" y="3927482"/>
            <a:ext cx="1163957" cy="1071885"/>
          </a:xfrm>
          <a:prstGeom prst="rect">
            <a:avLst/>
          </a:prstGeom>
        </p:spPr>
      </p:pic>
      <p:pic>
        <p:nvPicPr>
          <p:cNvPr id="36" name="Obraz 35">
            <a:extLst>
              <a:ext uri="{FF2B5EF4-FFF2-40B4-BE49-F238E27FC236}">
                <a16:creationId xmlns:a16="http://schemas.microsoft.com/office/drawing/2014/main" id="{82091422-1F73-46BB-3DEA-DF4B7424A5F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739" y="4638349"/>
            <a:ext cx="1079567" cy="994172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F07B9E0E-9BAA-C0F3-8B75-1A0D830297C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413" y="5327895"/>
            <a:ext cx="1090643" cy="1004371"/>
          </a:xfrm>
          <a:prstGeom prst="rect">
            <a:avLst/>
          </a:prstGeom>
          <a:ln>
            <a:noFill/>
          </a:ln>
        </p:spPr>
      </p:pic>
      <p:sp>
        <p:nvSpPr>
          <p:cNvPr id="38" name="pole tekstowe 37">
            <a:extLst>
              <a:ext uri="{FF2B5EF4-FFF2-40B4-BE49-F238E27FC236}">
                <a16:creationId xmlns:a16="http://schemas.microsoft.com/office/drawing/2014/main" id="{3C75D348-0CE3-91CF-0456-5FBDB3BB7878}"/>
              </a:ext>
            </a:extLst>
          </p:cNvPr>
          <p:cNvSpPr txBox="1"/>
          <p:nvPr/>
        </p:nvSpPr>
        <p:spPr>
          <a:xfrm>
            <a:off x="5451336" y="3664473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40 %</a:t>
            </a:r>
          </a:p>
        </p:txBody>
      </p: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74EA6E28-4099-E12E-E24E-DAE45877A94F}"/>
              </a:ext>
            </a:extLst>
          </p:cNvPr>
          <p:cNvSpPr txBox="1"/>
          <p:nvPr/>
        </p:nvSpPr>
        <p:spPr>
          <a:xfrm>
            <a:off x="6192116" y="2816347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30 %</a:t>
            </a:r>
          </a:p>
        </p:txBody>
      </p:sp>
      <p:sp>
        <p:nvSpPr>
          <p:cNvPr id="41" name="Strzałka: w lewo 40">
            <a:extLst>
              <a:ext uri="{FF2B5EF4-FFF2-40B4-BE49-F238E27FC236}">
                <a16:creationId xmlns:a16="http://schemas.microsoft.com/office/drawing/2014/main" id="{3994D955-2FEA-7BCE-094E-4C371A42B431}"/>
              </a:ext>
            </a:extLst>
          </p:cNvPr>
          <p:cNvSpPr/>
          <p:nvPr/>
        </p:nvSpPr>
        <p:spPr>
          <a:xfrm rot="18355643">
            <a:off x="4068383" y="3529560"/>
            <a:ext cx="2057865" cy="529290"/>
          </a:xfrm>
          <a:prstGeom prst="leftArrow">
            <a:avLst>
              <a:gd name="adj1" fmla="val 50000"/>
              <a:gd name="adj2" fmla="val 71478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44" name="Prostokąt 43">
            <a:extLst>
              <a:ext uri="{FF2B5EF4-FFF2-40B4-BE49-F238E27FC236}">
                <a16:creationId xmlns:a16="http://schemas.microsoft.com/office/drawing/2014/main" id="{04F19DBC-DB54-F82E-D95C-2F2FC8358035}"/>
              </a:ext>
            </a:extLst>
          </p:cNvPr>
          <p:cNvSpPr/>
          <p:nvPr/>
        </p:nvSpPr>
        <p:spPr>
          <a:xfrm rot="18456423">
            <a:off x="4308978" y="3714056"/>
            <a:ext cx="496075" cy="1342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4696BE66-0DAE-E3C7-4C95-F9D992CA1695}"/>
              </a:ext>
            </a:extLst>
          </p:cNvPr>
          <p:cNvSpPr txBox="1"/>
          <p:nvPr/>
        </p:nvSpPr>
        <p:spPr>
          <a:xfrm>
            <a:off x="7727210" y="1279350"/>
            <a:ext cx="6968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0 %</a:t>
            </a:r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26BE009E-EC6D-EDF1-17AA-C069557E22AD}"/>
              </a:ext>
            </a:extLst>
          </p:cNvPr>
          <p:cNvSpPr txBox="1"/>
          <p:nvPr/>
        </p:nvSpPr>
        <p:spPr>
          <a:xfrm rot="18391058">
            <a:off x="4209768" y="3455909"/>
            <a:ext cx="19971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b="1" dirty="0" err="1"/>
              <a:t>dopant</a:t>
            </a:r>
            <a:r>
              <a:rPr lang="pl-PL" sz="1500" b="1" dirty="0"/>
              <a:t> </a:t>
            </a:r>
            <a:r>
              <a:rPr lang="pl-PL" sz="1500" b="1" dirty="0" err="1"/>
              <a:t>concentration</a:t>
            </a:r>
            <a:endParaRPr lang="pl-PL" sz="1500" b="1" dirty="0"/>
          </a:p>
        </p:txBody>
      </p:sp>
      <p:sp>
        <p:nvSpPr>
          <p:cNvPr id="51" name="Strzałka: w lewo 50">
            <a:extLst>
              <a:ext uri="{FF2B5EF4-FFF2-40B4-BE49-F238E27FC236}">
                <a16:creationId xmlns:a16="http://schemas.microsoft.com/office/drawing/2014/main" id="{28469045-0518-E0A9-605D-DF7BE8D4EF91}"/>
              </a:ext>
            </a:extLst>
          </p:cNvPr>
          <p:cNvSpPr/>
          <p:nvPr/>
        </p:nvSpPr>
        <p:spPr>
          <a:xfrm rot="16200000">
            <a:off x="6900041" y="3863992"/>
            <a:ext cx="1169182" cy="529290"/>
          </a:xfrm>
          <a:prstGeom prst="leftArrow">
            <a:avLst>
              <a:gd name="adj1" fmla="val 50000"/>
              <a:gd name="adj2" fmla="val 7147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FCFEE6C4-B8E5-7E0B-E16B-D857C2E756C2}"/>
              </a:ext>
            </a:extLst>
          </p:cNvPr>
          <p:cNvSpPr txBox="1">
            <a:spLocks/>
          </p:cNvSpPr>
          <p:nvPr/>
        </p:nvSpPr>
        <p:spPr>
          <a:xfrm>
            <a:off x="1132193" y="982874"/>
            <a:ext cx="7064992" cy="691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>
                <a:solidFill>
                  <a:srgbClr val="000066"/>
                </a:solidFill>
                <a:latin typeface="+mn-lt"/>
              </a:rPr>
              <a:t>Hierarchical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structure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: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dopant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influence</a:t>
            </a: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40" name="pole tekstowe 39">
            <a:extLst>
              <a:ext uri="{FF2B5EF4-FFF2-40B4-BE49-F238E27FC236}">
                <a16:creationId xmlns:a16="http://schemas.microsoft.com/office/drawing/2014/main" id="{370C0519-966F-A3CC-77D6-90AAED03C1C7}"/>
              </a:ext>
            </a:extLst>
          </p:cNvPr>
          <p:cNvSpPr txBox="1"/>
          <p:nvPr/>
        </p:nvSpPr>
        <p:spPr>
          <a:xfrm>
            <a:off x="4173782" y="5050896"/>
            <a:ext cx="7639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/>
              <a:t>70 %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AFC673E8-DDBD-369B-0B32-90C313446150}"/>
              </a:ext>
            </a:extLst>
          </p:cNvPr>
          <p:cNvSpPr txBox="1"/>
          <p:nvPr/>
        </p:nvSpPr>
        <p:spPr>
          <a:xfrm rot="18411891">
            <a:off x="3689472" y="3844854"/>
            <a:ext cx="13955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/>
              <a:t>Temperature [</a:t>
            </a:r>
            <a:r>
              <a:rPr lang="pl-PL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℃]</a:t>
            </a:r>
            <a:endParaRPr lang="pl-PL" sz="1200" b="1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FB72093F-396F-FEF5-BA83-B8E771BB032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70339" y="5003877"/>
            <a:ext cx="1551211" cy="138962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1E4F3640-6F6C-7598-93C5-AFC1B709363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04725" y="5024749"/>
            <a:ext cx="1485405" cy="1351527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14317907-322D-54E1-0A21-ABE92116187C}"/>
              </a:ext>
            </a:extLst>
          </p:cNvPr>
          <p:cNvSpPr txBox="1"/>
          <p:nvPr/>
        </p:nvSpPr>
        <p:spPr>
          <a:xfrm>
            <a:off x="7430655" y="3616409"/>
            <a:ext cx="13892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dopant</a:t>
            </a:r>
            <a:r>
              <a:rPr lang="pl-PL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clustering</a:t>
            </a:r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75229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az 20">
            <a:extLst>
              <a:ext uri="{FF2B5EF4-FFF2-40B4-BE49-F238E27FC236}">
                <a16:creationId xmlns:a16="http://schemas.microsoft.com/office/drawing/2014/main" id="{A72AC0E5-B692-06DD-A94E-8CEDAE8C1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8160"/>
            <a:ext cx="9144000" cy="5236464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461702" y="6469713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12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B8807B37-A6A5-AB67-B284-63A5B8783802}"/>
              </a:ext>
            </a:extLst>
          </p:cNvPr>
          <p:cNvSpPr/>
          <p:nvPr/>
        </p:nvSpPr>
        <p:spPr>
          <a:xfrm>
            <a:off x="161815" y="2037436"/>
            <a:ext cx="4672241" cy="349001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79B77E7-0AED-D2AC-93DB-4282D6C8E4A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10" y="1912858"/>
            <a:ext cx="4600579" cy="3537782"/>
          </a:xfrm>
          <a:prstGeom prst="rect">
            <a:avLst/>
          </a:prstGeom>
        </p:spPr>
      </p:pic>
      <p:sp>
        <p:nvSpPr>
          <p:cNvPr id="43" name="pole tekstowe 42">
            <a:extLst>
              <a:ext uri="{FF2B5EF4-FFF2-40B4-BE49-F238E27FC236}">
                <a16:creationId xmlns:a16="http://schemas.microsoft.com/office/drawing/2014/main" id="{E4DCB54B-CAB4-4C2B-D2FA-8A83E092E6E9}"/>
              </a:ext>
            </a:extLst>
          </p:cNvPr>
          <p:cNvSpPr txBox="1"/>
          <p:nvPr/>
        </p:nvSpPr>
        <p:spPr>
          <a:xfrm rot="18476096">
            <a:off x="-116905" y="2726228"/>
            <a:ext cx="1809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/>
              <a:t>Dopant concentration</a:t>
            </a:r>
          </a:p>
        </p:txBody>
      </p:sp>
      <p:sp>
        <p:nvSpPr>
          <p:cNvPr id="44" name="Prostokąt 43">
            <a:extLst>
              <a:ext uri="{FF2B5EF4-FFF2-40B4-BE49-F238E27FC236}">
                <a16:creationId xmlns:a16="http://schemas.microsoft.com/office/drawing/2014/main" id="{04F19DBC-DB54-F82E-D95C-2F2FC8358035}"/>
              </a:ext>
            </a:extLst>
          </p:cNvPr>
          <p:cNvSpPr/>
          <p:nvPr/>
        </p:nvSpPr>
        <p:spPr>
          <a:xfrm rot="18456423">
            <a:off x="4164173" y="3635390"/>
            <a:ext cx="790557" cy="726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8D4A0656-81DA-50D8-BDB2-98E08E22DBA4}"/>
              </a:ext>
            </a:extLst>
          </p:cNvPr>
          <p:cNvSpPr txBox="1"/>
          <p:nvPr/>
        </p:nvSpPr>
        <p:spPr>
          <a:xfrm rot="18411891">
            <a:off x="3689472" y="3844854"/>
            <a:ext cx="13955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/>
              <a:t>Temperature [</a:t>
            </a:r>
            <a:r>
              <a:rPr lang="pl-PL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℃]</a:t>
            </a:r>
            <a:endParaRPr lang="pl-PL" sz="1200" b="1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3884F744-8973-94FF-19A3-A19C9FD26FBF}"/>
              </a:ext>
            </a:extLst>
          </p:cNvPr>
          <p:cNvSpPr/>
          <p:nvPr/>
        </p:nvSpPr>
        <p:spPr>
          <a:xfrm>
            <a:off x="6716548" y="3433892"/>
            <a:ext cx="2425565" cy="196946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28D9FDAB-6014-912F-E97D-D312F05348AB}"/>
              </a:ext>
            </a:extLst>
          </p:cNvPr>
          <p:cNvSpPr/>
          <p:nvPr/>
        </p:nvSpPr>
        <p:spPr>
          <a:xfrm>
            <a:off x="4901004" y="1857468"/>
            <a:ext cx="1754326" cy="237910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1F03FD59-8BEC-0B19-950F-70356E02E7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5783" y="1964733"/>
            <a:ext cx="1642649" cy="221991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70FCD5D8-0315-5F35-C052-31AD6A742395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54"/>
          <a:stretch/>
        </p:blipFill>
        <p:spPr bwMode="auto">
          <a:xfrm>
            <a:off x="6534037" y="3354346"/>
            <a:ext cx="2539190" cy="212016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trzałka: zakrzywiona w górę 14">
            <a:extLst>
              <a:ext uri="{FF2B5EF4-FFF2-40B4-BE49-F238E27FC236}">
                <a16:creationId xmlns:a16="http://schemas.microsoft.com/office/drawing/2014/main" id="{278CB487-3F8E-07DE-5448-7FE5A960E6BD}"/>
              </a:ext>
            </a:extLst>
          </p:cNvPr>
          <p:cNvSpPr/>
          <p:nvPr/>
        </p:nvSpPr>
        <p:spPr>
          <a:xfrm rot="19678163">
            <a:off x="4502350" y="4626318"/>
            <a:ext cx="1395650" cy="45616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pole tekstowe 16">
                <a:extLst>
                  <a:ext uri="{FF2B5EF4-FFF2-40B4-BE49-F238E27FC236}">
                    <a16:creationId xmlns:a16="http://schemas.microsoft.com/office/drawing/2014/main" id="{273CEF27-871F-7AF0-EFA6-5D3127CA3F61}"/>
                  </a:ext>
                </a:extLst>
              </p:cNvPr>
              <p:cNvSpPr txBox="1"/>
              <p:nvPr/>
            </p:nvSpPr>
            <p:spPr>
              <a:xfrm>
                <a:off x="4995207" y="5491741"/>
                <a:ext cx="1565920" cy="5220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135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pl-PL" sz="1350" i="1">
                          <a:latin typeface="Cambria Math" panose="02040503050406030204" pitchFamily="18" charset="0"/>
                        </a:rPr>
                        <m:t> ≈ </m:t>
                      </m:r>
                      <m:f>
                        <m:fPr>
                          <m:ctrlPr>
                            <a:rPr lang="pl-PL" sz="13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pl-PL" sz="13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num>
                        <m:den>
                          <m:sSub>
                            <m:sSubPr>
                              <m:ctrlPr>
                                <a:rPr lang="pl-PL" sz="13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3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pl-PL" sz="13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pl-PL" sz="13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lang="pl-PL" sz="13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pl-PL" sz="13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pl-PL" sz="1350" dirty="0"/>
              </a:p>
            </p:txBody>
          </p:sp>
        </mc:Choice>
        <mc:Fallback xmlns="">
          <p:sp>
            <p:nvSpPr>
              <p:cNvPr id="17" name="pole tekstowe 16">
                <a:extLst>
                  <a:ext uri="{FF2B5EF4-FFF2-40B4-BE49-F238E27FC236}">
                    <a16:creationId xmlns:a16="http://schemas.microsoft.com/office/drawing/2014/main" id="{273CEF27-871F-7AF0-EFA6-5D3127CA3F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5207" y="5491741"/>
                <a:ext cx="1565920" cy="522002"/>
              </a:xfrm>
              <a:prstGeom prst="rect">
                <a:avLst/>
              </a:prstGeom>
              <a:blipFill>
                <a:blip r:embed="rId8"/>
                <a:stretch>
                  <a:fillRect b="-454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pole tekstowe 17">
                <a:extLst>
                  <a:ext uri="{FF2B5EF4-FFF2-40B4-BE49-F238E27FC236}">
                    <a16:creationId xmlns:a16="http://schemas.microsoft.com/office/drawing/2014/main" id="{0C849DC4-EF7C-B74B-CF94-B5EDC7458A98}"/>
                  </a:ext>
                </a:extLst>
              </p:cNvPr>
              <p:cNvSpPr txBox="1"/>
              <p:nvPr/>
            </p:nvSpPr>
            <p:spPr>
              <a:xfrm>
                <a:off x="5172549" y="5125731"/>
                <a:ext cx="1211236" cy="3029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1350" i="1">
                          <a:latin typeface="Cambria Math" panose="02040503050406030204" pitchFamily="18" charset="0"/>
                        </a:rPr>
                        <m:t>𝑙𝑛𝐷</m:t>
                      </m:r>
                      <m:r>
                        <a:rPr lang="pl-PL" sz="135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1350" i="1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pl-PL" sz="135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135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l-PL" sz="135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pl-PL" sz="135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pl-PL" sz="13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135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pl-PL" sz="135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pl-PL" sz="1350" i="1">
                                  <a:latin typeface="Cambria Math" panose="02040503050406030204" pitchFamily="18" charset="0"/>
                                </a:rPr>
                                <m:t>𝑅𝑇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pl-PL" sz="1350" dirty="0"/>
              </a:p>
            </p:txBody>
          </p:sp>
        </mc:Choice>
        <mc:Fallback xmlns="">
          <p:sp>
            <p:nvSpPr>
              <p:cNvPr id="18" name="pole tekstowe 17">
                <a:extLst>
                  <a:ext uri="{FF2B5EF4-FFF2-40B4-BE49-F238E27FC236}">
                    <a16:creationId xmlns:a16="http://schemas.microsoft.com/office/drawing/2014/main" id="{0C849DC4-EF7C-B74B-CF94-B5EDC7458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2549" y="5125731"/>
                <a:ext cx="1211236" cy="302903"/>
              </a:xfrm>
              <a:prstGeom prst="rect">
                <a:avLst/>
              </a:prstGeom>
              <a:blipFill>
                <a:blip r:embed="rId9"/>
                <a:stretch>
                  <a:fillRect b="-192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Strzałka: zakrzywiona w lewo 21">
            <a:extLst>
              <a:ext uri="{FF2B5EF4-FFF2-40B4-BE49-F238E27FC236}">
                <a16:creationId xmlns:a16="http://schemas.microsoft.com/office/drawing/2014/main" id="{168F408B-0635-6581-A1F9-DD64663DB4CB}"/>
              </a:ext>
            </a:extLst>
          </p:cNvPr>
          <p:cNvSpPr/>
          <p:nvPr/>
        </p:nvSpPr>
        <p:spPr>
          <a:xfrm rot="18539792">
            <a:off x="7120274" y="1372866"/>
            <a:ext cx="494300" cy="165589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>
              <a:solidFill>
                <a:schemeClr val="tx1"/>
              </a:solidFill>
            </a:endParaRP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31E57A08-3812-53D7-BF3E-987F15E37B12}"/>
              </a:ext>
            </a:extLst>
          </p:cNvPr>
          <p:cNvSpPr txBox="1"/>
          <p:nvPr/>
        </p:nvSpPr>
        <p:spPr>
          <a:xfrm>
            <a:off x="7004151" y="2840121"/>
            <a:ext cx="17332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500" b="1" dirty="0" err="1"/>
              <a:t>Activation</a:t>
            </a:r>
            <a:r>
              <a:rPr lang="pl-PL" sz="1500" b="1" dirty="0"/>
              <a:t> </a:t>
            </a:r>
            <a:r>
              <a:rPr lang="pl-PL" sz="1500" b="1" dirty="0" err="1"/>
              <a:t>energy</a:t>
            </a:r>
            <a:r>
              <a:rPr lang="pl-PL" sz="1500" b="1" dirty="0"/>
              <a:t> of </a:t>
            </a:r>
            <a:r>
              <a:rPr lang="pl-PL" sz="1500" b="1" dirty="0" err="1"/>
              <a:t>NPs</a:t>
            </a:r>
            <a:r>
              <a:rPr lang="pl-PL" sz="1500" b="1" dirty="0"/>
              <a:t> </a:t>
            </a:r>
            <a:r>
              <a:rPr lang="pl-PL" sz="1500" b="1" dirty="0" err="1"/>
              <a:t>growth</a:t>
            </a:r>
            <a:r>
              <a:rPr lang="pl-PL" sz="1500" b="1" dirty="0"/>
              <a:t> 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7F2F9547-EBF2-15C7-12BF-E67D1902969F}"/>
              </a:ext>
            </a:extLst>
          </p:cNvPr>
          <p:cNvSpPr txBox="1"/>
          <p:nvPr/>
        </p:nvSpPr>
        <p:spPr>
          <a:xfrm>
            <a:off x="1984860" y="2012781"/>
            <a:ext cx="1889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/>
              <a:t>PXRD Ce</a:t>
            </a:r>
            <a:r>
              <a:rPr lang="pl-PL" sz="1600" b="1" baseline="-25000" dirty="0"/>
              <a:t>1-x</a:t>
            </a:r>
            <a:r>
              <a:rPr lang="pl-PL" sz="1600" b="1" dirty="0"/>
              <a:t>Gd</a:t>
            </a:r>
            <a:r>
              <a:rPr lang="pl-PL" sz="1600" b="1" baseline="-25000" dirty="0"/>
              <a:t>x</a:t>
            </a:r>
            <a:r>
              <a:rPr lang="pl-PL" sz="1600" b="1" dirty="0"/>
              <a:t>O</a:t>
            </a:r>
            <a:r>
              <a:rPr lang="pl-PL" sz="1600" b="1" baseline="-25000" dirty="0"/>
              <a:t>2-x/2</a:t>
            </a:r>
            <a:endParaRPr lang="pl-PL" sz="1600" b="1" dirty="0"/>
          </a:p>
        </p:txBody>
      </p:sp>
      <p:sp>
        <p:nvSpPr>
          <p:cNvPr id="23" name="Espace réservé du contenu 1">
            <a:extLst>
              <a:ext uri="{FF2B5EF4-FFF2-40B4-BE49-F238E27FC236}">
                <a16:creationId xmlns:a16="http://schemas.microsoft.com/office/drawing/2014/main" id="{92621A2B-0CBA-E334-680E-730893B2188D}"/>
              </a:ext>
            </a:extLst>
          </p:cNvPr>
          <p:cNvSpPr txBox="1">
            <a:spLocks/>
          </p:cNvSpPr>
          <p:nvPr/>
        </p:nvSpPr>
        <p:spPr>
          <a:xfrm>
            <a:off x="1132193" y="982874"/>
            <a:ext cx="7064992" cy="691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>
                <a:solidFill>
                  <a:srgbClr val="000066"/>
                </a:solidFill>
                <a:latin typeface="+mn-lt"/>
              </a:rPr>
              <a:t>Hierarchical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structure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: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dopant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influence</a:t>
            </a: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26D1191F-32C8-74ED-E12A-D8289BDC8073}"/>
              </a:ext>
            </a:extLst>
          </p:cNvPr>
          <p:cNvSpPr txBox="1"/>
          <p:nvPr/>
        </p:nvSpPr>
        <p:spPr>
          <a:xfrm>
            <a:off x="1787228" y="1655777"/>
            <a:ext cx="2370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Crystal</a:t>
            </a:r>
            <a:r>
              <a:rPr lang="pl-PL" dirty="0"/>
              <a:t> </a:t>
            </a:r>
            <a:r>
              <a:rPr lang="pl-PL" dirty="0" err="1"/>
              <a:t>structure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50434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6D00ED5C-2B2C-4EFB-8D96-C789DFEA3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8160"/>
            <a:ext cx="9144000" cy="5236464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461702" y="6469713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13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Prostokąt 25">
            <a:extLst>
              <a:ext uri="{FF2B5EF4-FFF2-40B4-BE49-F238E27FC236}">
                <a16:creationId xmlns:a16="http://schemas.microsoft.com/office/drawing/2014/main" id="{680917D8-1EC9-425F-2C8E-EF991368D75E}"/>
              </a:ext>
            </a:extLst>
          </p:cNvPr>
          <p:cNvSpPr/>
          <p:nvPr/>
        </p:nvSpPr>
        <p:spPr>
          <a:xfrm>
            <a:off x="4903107" y="4213450"/>
            <a:ext cx="4067376" cy="188917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E1B3F214-84CA-2380-F0B6-99B20B5D5E7E}"/>
              </a:ext>
            </a:extLst>
          </p:cNvPr>
          <p:cNvSpPr/>
          <p:nvPr/>
        </p:nvSpPr>
        <p:spPr>
          <a:xfrm>
            <a:off x="5818526" y="1956350"/>
            <a:ext cx="2174004" cy="188917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28" name="Strzałka: zakrzywiona w lewo 27">
            <a:extLst>
              <a:ext uri="{FF2B5EF4-FFF2-40B4-BE49-F238E27FC236}">
                <a16:creationId xmlns:a16="http://schemas.microsoft.com/office/drawing/2014/main" id="{E953F923-0A7B-2A16-982E-9C47ADC53D96}"/>
              </a:ext>
            </a:extLst>
          </p:cNvPr>
          <p:cNvSpPr/>
          <p:nvPr/>
        </p:nvSpPr>
        <p:spPr>
          <a:xfrm rot="18539792">
            <a:off x="8397909" y="2781302"/>
            <a:ext cx="397305" cy="108205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>
              <a:solidFill>
                <a:schemeClr val="tx1"/>
              </a:solidFill>
            </a:endParaRPr>
          </a:p>
        </p:txBody>
      </p:sp>
      <p:pic>
        <p:nvPicPr>
          <p:cNvPr id="42" name="Obraz 41">
            <a:extLst>
              <a:ext uri="{FF2B5EF4-FFF2-40B4-BE49-F238E27FC236}">
                <a16:creationId xmlns:a16="http://schemas.microsoft.com/office/drawing/2014/main" id="{1AF29001-B805-45F7-47DE-EBC16748765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701"/>
          <a:stretch/>
        </p:blipFill>
        <p:spPr>
          <a:xfrm>
            <a:off x="6997260" y="4244891"/>
            <a:ext cx="1912742" cy="1823680"/>
          </a:xfrm>
          <a:prstGeom prst="rect">
            <a:avLst/>
          </a:prstGeom>
        </p:spPr>
      </p:pic>
      <p:pic>
        <p:nvPicPr>
          <p:cNvPr id="46" name="Obraz 45">
            <a:extLst>
              <a:ext uri="{FF2B5EF4-FFF2-40B4-BE49-F238E27FC236}">
                <a16:creationId xmlns:a16="http://schemas.microsoft.com/office/drawing/2014/main" id="{7CE021E4-EEFF-786D-BD91-510A459F6F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036" y="4244891"/>
            <a:ext cx="1912743" cy="1775465"/>
          </a:xfrm>
          <a:prstGeom prst="rect">
            <a:avLst/>
          </a:prstGeom>
        </p:spPr>
      </p:pic>
      <p:pic>
        <p:nvPicPr>
          <p:cNvPr id="52" name="Obraz 51">
            <a:extLst>
              <a:ext uri="{FF2B5EF4-FFF2-40B4-BE49-F238E27FC236}">
                <a16:creationId xmlns:a16="http://schemas.microsoft.com/office/drawing/2014/main" id="{58DE0BAC-21EA-21A7-AE3B-814104E878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7817" y="1838141"/>
            <a:ext cx="2624566" cy="2007384"/>
          </a:xfrm>
          <a:prstGeom prst="rect">
            <a:avLst/>
          </a:prstGeom>
        </p:spPr>
      </p:pic>
      <p:sp>
        <p:nvSpPr>
          <p:cNvPr id="54" name="Strzałka: w prawo 53">
            <a:extLst>
              <a:ext uri="{FF2B5EF4-FFF2-40B4-BE49-F238E27FC236}">
                <a16:creationId xmlns:a16="http://schemas.microsoft.com/office/drawing/2014/main" id="{387F69DF-AB05-82BF-76F7-1343ABBC8CC8}"/>
              </a:ext>
            </a:extLst>
          </p:cNvPr>
          <p:cNvSpPr/>
          <p:nvPr/>
        </p:nvSpPr>
        <p:spPr>
          <a:xfrm rot="20355175">
            <a:off x="4870625" y="2714220"/>
            <a:ext cx="934145" cy="2486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55" name="Prostokąt 54">
            <a:extLst>
              <a:ext uri="{FF2B5EF4-FFF2-40B4-BE49-F238E27FC236}">
                <a16:creationId xmlns:a16="http://schemas.microsoft.com/office/drawing/2014/main" id="{0D7D62BD-5F8C-05A6-25EB-7EF8EC0C91A7}"/>
              </a:ext>
            </a:extLst>
          </p:cNvPr>
          <p:cNvSpPr/>
          <p:nvPr/>
        </p:nvSpPr>
        <p:spPr>
          <a:xfrm>
            <a:off x="161815" y="2037436"/>
            <a:ext cx="4672241" cy="349001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56" name="Obraz 55">
            <a:extLst>
              <a:ext uri="{FF2B5EF4-FFF2-40B4-BE49-F238E27FC236}">
                <a16:creationId xmlns:a16="http://schemas.microsoft.com/office/drawing/2014/main" id="{8F3780A0-3B08-6938-D027-7DC528B82A25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10" y="1912858"/>
            <a:ext cx="4600579" cy="3537782"/>
          </a:xfrm>
          <a:prstGeom prst="rect">
            <a:avLst/>
          </a:prstGeom>
        </p:spPr>
      </p:pic>
      <p:sp>
        <p:nvSpPr>
          <p:cNvPr id="57" name="pole tekstowe 56">
            <a:extLst>
              <a:ext uri="{FF2B5EF4-FFF2-40B4-BE49-F238E27FC236}">
                <a16:creationId xmlns:a16="http://schemas.microsoft.com/office/drawing/2014/main" id="{824AF3A5-DD0A-15AB-CEBD-08ED92E1596A}"/>
              </a:ext>
            </a:extLst>
          </p:cNvPr>
          <p:cNvSpPr txBox="1"/>
          <p:nvPr/>
        </p:nvSpPr>
        <p:spPr>
          <a:xfrm rot="18476096">
            <a:off x="-116905" y="2726228"/>
            <a:ext cx="1809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/>
              <a:t>Dopant concentration</a:t>
            </a:r>
          </a:p>
        </p:txBody>
      </p:sp>
      <p:sp>
        <p:nvSpPr>
          <p:cNvPr id="58" name="Prostokąt 57">
            <a:extLst>
              <a:ext uri="{FF2B5EF4-FFF2-40B4-BE49-F238E27FC236}">
                <a16:creationId xmlns:a16="http://schemas.microsoft.com/office/drawing/2014/main" id="{CF2622A9-5767-5744-002D-9A403E446B7F}"/>
              </a:ext>
            </a:extLst>
          </p:cNvPr>
          <p:cNvSpPr/>
          <p:nvPr/>
        </p:nvSpPr>
        <p:spPr>
          <a:xfrm rot="18456423">
            <a:off x="4164173" y="3635390"/>
            <a:ext cx="790557" cy="726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59" name="pole tekstowe 58">
            <a:extLst>
              <a:ext uri="{FF2B5EF4-FFF2-40B4-BE49-F238E27FC236}">
                <a16:creationId xmlns:a16="http://schemas.microsoft.com/office/drawing/2014/main" id="{9AA42E95-706A-AE15-5A29-BC749AAE5B14}"/>
              </a:ext>
            </a:extLst>
          </p:cNvPr>
          <p:cNvSpPr txBox="1"/>
          <p:nvPr/>
        </p:nvSpPr>
        <p:spPr>
          <a:xfrm rot="18411891">
            <a:off x="3689472" y="3844854"/>
            <a:ext cx="13955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/>
              <a:t>Temperature [</a:t>
            </a:r>
            <a:r>
              <a:rPr lang="pl-PL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℃]</a:t>
            </a:r>
            <a:endParaRPr lang="pl-PL" sz="1200" b="1" dirty="0"/>
          </a:p>
        </p:txBody>
      </p:sp>
      <p:sp>
        <p:nvSpPr>
          <p:cNvPr id="60" name="pole tekstowe 59">
            <a:extLst>
              <a:ext uri="{FF2B5EF4-FFF2-40B4-BE49-F238E27FC236}">
                <a16:creationId xmlns:a16="http://schemas.microsoft.com/office/drawing/2014/main" id="{DB32B709-C928-3AF1-2A41-FAE718B19DF2}"/>
              </a:ext>
            </a:extLst>
          </p:cNvPr>
          <p:cNvSpPr txBox="1"/>
          <p:nvPr/>
        </p:nvSpPr>
        <p:spPr>
          <a:xfrm>
            <a:off x="1984860" y="2012781"/>
            <a:ext cx="1889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/>
              <a:t>PXRD Ce</a:t>
            </a:r>
            <a:r>
              <a:rPr lang="pl-PL" sz="1600" b="1" baseline="-25000" dirty="0"/>
              <a:t>1-x</a:t>
            </a:r>
            <a:r>
              <a:rPr lang="pl-PL" sz="1600" b="1" dirty="0"/>
              <a:t>Gd</a:t>
            </a:r>
            <a:r>
              <a:rPr lang="pl-PL" sz="1600" b="1" baseline="-25000" dirty="0"/>
              <a:t>x</a:t>
            </a:r>
            <a:r>
              <a:rPr lang="pl-PL" sz="1600" b="1" dirty="0"/>
              <a:t>O</a:t>
            </a:r>
            <a:r>
              <a:rPr lang="pl-PL" sz="1600" b="1" baseline="-25000" dirty="0"/>
              <a:t>2-x/2</a:t>
            </a:r>
            <a:endParaRPr lang="pl-PL" sz="1600" b="1" dirty="0"/>
          </a:p>
        </p:txBody>
      </p:sp>
      <p:sp>
        <p:nvSpPr>
          <p:cNvPr id="62" name="pole tekstowe 61">
            <a:extLst>
              <a:ext uri="{FF2B5EF4-FFF2-40B4-BE49-F238E27FC236}">
                <a16:creationId xmlns:a16="http://schemas.microsoft.com/office/drawing/2014/main" id="{78D14999-A1E5-511A-5DC8-59A889747B85}"/>
              </a:ext>
            </a:extLst>
          </p:cNvPr>
          <p:cNvSpPr txBox="1"/>
          <p:nvPr/>
        </p:nvSpPr>
        <p:spPr>
          <a:xfrm>
            <a:off x="5586875" y="3871869"/>
            <a:ext cx="1058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 </a:t>
            </a:r>
            <a:r>
              <a:rPr lang="pl-PL" dirty="0" err="1"/>
              <a:t>NPs</a:t>
            </a:r>
            <a:r>
              <a:rPr lang="pl-PL" dirty="0"/>
              <a:t> </a:t>
            </a:r>
            <a:r>
              <a:rPr lang="pl-PL" dirty="0" err="1"/>
              <a:t>size</a:t>
            </a:r>
            <a:endParaRPr lang="pl-PL" dirty="0"/>
          </a:p>
        </p:txBody>
      </p:sp>
      <p:sp>
        <p:nvSpPr>
          <p:cNvPr id="63" name="pole tekstowe 62">
            <a:extLst>
              <a:ext uri="{FF2B5EF4-FFF2-40B4-BE49-F238E27FC236}">
                <a16:creationId xmlns:a16="http://schemas.microsoft.com/office/drawing/2014/main" id="{83546CFE-9428-3F81-5B3D-507976A4052A}"/>
              </a:ext>
            </a:extLst>
          </p:cNvPr>
          <p:cNvSpPr txBox="1"/>
          <p:nvPr/>
        </p:nvSpPr>
        <p:spPr>
          <a:xfrm>
            <a:off x="7488365" y="3875413"/>
            <a:ext cx="1255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aseline="-25000" dirty="0"/>
              <a:t> </a:t>
            </a:r>
            <a:r>
              <a:rPr lang="pl-PL" dirty="0" err="1"/>
              <a:t>NPs</a:t>
            </a:r>
            <a:r>
              <a:rPr lang="pl-PL" dirty="0"/>
              <a:t> </a:t>
            </a:r>
            <a:r>
              <a:rPr lang="pl-PL" dirty="0" err="1"/>
              <a:t>strain</a:t>
            </a:r>
            <a:endParaRPr lang="pl-PL" dirty="0"/>
          </a:p>
        </p:txBody>
      </p:sp>
      <p:sp>
        <p:nvSpPr>
          <p:cNvPr id="64" name="pole tekstowe 63">
            <a:extLst>
              <a:ext uri="{FF2B5EF4-FFF2-40B4-BE49-F238E27FC236}">
                <a16:creationId xmlns:a16="http://schemas.microsoft.com/office/drawing/2014/main" id="{1C9C0C25-BEEC-3AE0-BCCF-0DE0A53DA846}"/>
              </a:ext>
            </a:extLst>
          </p:cNvPr>
          <p:cNvSpPr txBox="1"/>
          <p:nvPr/>
        </p:nvSpPr>
        <p:spPr>
          <a:xfrm>
            <a:off x="5921703" y="1598595"/>
            <a:ext cx="2070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Rietveld</a:t>
            </a:r>
            <a:r>
              <a:rPr lang="pl-PL" dirty="0"/>
              <a:t> </a:t>
            </a:r>
            <a:r>
              <a:rPr lang="pl-PL" dirty="0" err="1"/>
              <a:t>refinement</a:t>
            </a:r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4DD16F40-3B0F-3190-DA96-64D68D5F7544}"/>
              </a:ext>
            </a:extLst>
          </p:cNvPr>
          <p:cNvSpPr txBox="1"/>
          <p:nvPr/>
        </p:nvSpPr>
        <p:spPr>
          <a:xfrm>
            <a:off x="1787228" y="1655777"/>
            <a:ext cx="2370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Crystal</a:t>
            </a:r>
            <a:r>
              <a:rPr lang="pl-PL" dirty="0"/>
              <a:t> </a:t>
            </a:r>
            <a:r>
              <a:rPr lang="pl-PL" dirty="0" err="1"/>
              <a:t>structure</a:t>
            </a:r>
            <a:endParaRPr lang="pl-PL" dirty="0"/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9D064A0E-881E-35A2-AF58-D592C6468196}"/>
              </a:ext>
            </a:extLst>
          </p:cNvPr>
          <p:cNvSpPr txBox="1">
            <a:spLocks/>
          </p:cNvSpPr>
          <p:nvPr/>
        </p:nvSpPr>
        <p:spPr>
          <a:xfrm>
            <a:off x="1132193" y="982874"/>
            <a:ext cx="7064992" cy="691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>
                <a:solidFill>
                  <a:srgbClr val="000066"/>
                </a:solidFill>
                <a:latin typeface="+mn-lt"/>
              </a:rPr>
              <a:t>Hierarchical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structure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: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dopant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influence</a:t>
            </a:r>
            <a:endParaRPr lang="en-US" dirty="0">
              <a:solidFill>
                <a:srgbClr val="00006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40531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az 20">
            <a:extLst>
              <a:ext uri="{FF2B5EF4-FFF2-40B4-BE49-F238E27FC236}">
                <a16:creationId xmlns:a16="http://schemas.microsoft.com/office/drawing/2014/main" id="{B5A9C53E-BD99-4913-1111-265A9FC53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8160"/>
            <a:ext cx="9144000" cy="5236464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461702" y="6469713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14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Prostokąt 26">
            <a:extLst>
              <a:ext uri="{FF2B5EF4-FFF2-40B4-BE49-F238E27FC236}">
                <a16:creationId xmlns:a16="http://schemas.microsoft.com/office/drawing/2014/main" id="{E1B3F214-84CA-2380-F0B6-99B20B5D5E7E}"/>
              </a:ext>
            </a:extLst>
          </p:cNvPr>
          <p:cNvSpPr/>
          <p:nvPr/>
        </p:nvSpPr>
        <p:spPr>
          <a:xfrm>
            <a:off x="5818526" y="1956350"/>
            <a:ext cx="2174004" cy="188917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28" name="Strzałka: zakrzywiona w lewo 27">
            <a:extLst>
              <a:ext uri="{FF2B5EF4-FFF2-40B4-BE49-F238E27FC236}">
                <a16:creationId xmlns:a16="http://schemas.microsoft.com/office/drawing/2014/main" id="{E953F923-0A7B-2A16-982E-9C47ADC53D96}"/>
              </a:ext>
            </a:extLst>
          </p:cNvPr>
          <p:cNvSpPr/>
          <p:nvPr/>
        </p:nvSpPr>
        <p:spPr>
          <a:xfrm rot="18539792">
            <a:off x="8397909" y="2781302"/>
            <a:ext cx="397305" cy="108205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>
              <a:solidFill>
                <a:schemeClr val="tx1"/>
              </a:solidFill>
            </a:endParaRPr>
          </a:p>
        </p:txBody>
      </p:sp>
      <p:pic>
        <p:nvPicPr>
          <p:cNvPr id="52" name="Obraz 51">
            <a:extLst>
              <a:ext uri="{FF2B5EF4-FFF2-40B4-BE49-F238E27FC236}">
                <a16:creationId xmlns:a16="http://schemas.microsoft.com/office/drawing/2014/main" id="{58DE0BAC-21EA-21A7-AE3B-814104E878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7817" y="1838141"/>
            <a:ext cx="2624566" cy="2007384"/>
          </a:xfrm>
          <a:prstGeom prst="rect">
            <a:avLst/>
          </a:prstGeom>
        </p:spPr>
      </p:pic>
      <p:sp>
        <p:nvSpPr>
          <p:cNvPr id="54" name="Strzałka: w prawo 53">
            <a:extLst>
              <a:ext uri="{FF2B5EF4-FFF2-40B4-BE49-F238E27FC236}">
                <a16:creationId xmlns:a16="http://schemas.microsoft.com/office/drawing/2014/main" id="{387F69DF-AB05-82BF-76F7-1343ABBC8CC8}"/>
              </a:ext>
            </a:extLst>
          </p:cNvPr>
          <p:cNvSpPr/>
          <p:nvPr/>
        </p:nvSpPr>
        <p:spPr>
          <a:xfrm rot="20355175">
            <a:off x="4870625" y="2714220"/>
            <a:ext cx="934145" cy="2486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64" name="pole tekstowe 63">
            <a:extLst>
              <a:ext uri="{FF2B5EF4-FFF2-40B4-BE49-F238E27FC236}">
                <a16:creationId xmlns:a16="http://schemas.microsoft.com/office/drawing/2014/main" id="{1C9C0C25-BEEC-3AE0-BCCF-0DE0A53DA846}"/>
              </a:ext>
            </a:extLst>
          </p:cNvPr>
          <p:cNvSpPr txBox="1"/>
          <p:nvPr/>
        </p:nvSpPr>
        <p:spPr>
          <a:xfrm>
            <a:off x="5921703" y="1598595"/>
            <a:ext cx="2070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Rietveld</a:t>
            </a:r>
            <a:r>
              <a:rPr lang="pl-PL" dirty="0"/>
              <a:t> </a:t>
            </a:r>
            <a:r>
              <a:rPr lang="pl-PL" dirty="0" err="1"/>
              <a:t>refinement</a:t>
            </a:r>
            <a:endParaRPr lang="pl-PL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4B87AA8C-4C46-DCF6-F0B2-773D81777EC2}"/>
              </a:ext>
            </a:extLst>
          </p:cNvPr>
          <p:cNvSpPr/>
          <p:nvPr/>
        </p:nvSpPr>
        <p:spPr>
          <a:xfrm>
            <a:off x="584320" y="2106708"/>
            <a:ext cx="3511022" cy="402773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072087E-EEED-E52E-0925-0090866D1FF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030"/>
          <a:stretch/>
        </p:blipFill>
        <p:spPr>
          <a:xfrm>
            <a:off x="667209" y="2186997"/>
            <a:ext cx="3344376" cy="385743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Strzałka: w dół 3">
            <a:extLst>
              <a:ext uri="{FF2B5EF4-FFF2-40B4-BE49-F238E27FC236}">
                <a16:creationId xmlns:a16="http://schemas.microsoft.com/office/drawing/2014/main" id="{F214C218-22F9-9B20-35FC-3C5F0BE97518}"/>
              </a:ext>
            </a:extLst>
          </p:cNvPr>
          <p:cNvSpPr/>
          <p:nvPr/>
        </p:nvSpPr>
        <p:spPr>
          <a:xfrm rot="5400000">
            <a:off x="4220539" y="4789872"/>
            <a:ext cx="415082" cy="5212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CB033DC2-9292-C165-0D30-997FCBA29D2B}"/>
              </a:ext>
            </a:extLst>
          </p:cNvPr>
          <p:cNvSpPr/>
          <p:nvPr/>
        </p:nvSpPr>
        <p:spPr>
          <a:xfrm>
            <a:off x="4903107" y="4213450"/>
            <a:ext cx="4067376" cy="188917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3170790A-FEE5-476F-7D8D-CCAAD012883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701"/>
          <a:stretch/>
        </p:blipFill>
        <p:spPr>
          <a:xfrm>
            <a:off x="6997260" y="4244891"/>
            <a:ext cx="1912742" cy="182368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B6F30975-B37A-08A5-00E2-2799261D52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4036" y="4244891"/>
            <a:ext cx="1912743" cy="1775465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44EEC69C-0C7C-386E-4396-C1C751B18A13}"/>
              </a:ext>
            </a:extLst>
          </p:cNvPr>
          <p:cNvSpPr txBox="1"/>
          <p:nvPr/>
        </p:nvSpPr>
        <p:spPr>
          <a:xfrm>
            <a:off x="476132" y="1672027"/>
            <a:ext cx="386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Evolution</a:t>
            </a:r>
            <a:r>
              <a:rPr lang="pl-PL" dirty="0"/>
              <a:t> of the </a:t>
            </a:r>
            <a:r>
              <a:rPr lang="pl-PL" dirty="0" err="1"/>
              <a:t>support</a:t>
            </a:r>
            <a:r>
              <a:rPr lang="pl-PL" dirty="0"/>
              <a:t> </a:t>
            </a:r>
            <a:r>
              <a:rPr lang="pl-PL" dirty="0" err="1"/>
              <a:t>architecture</a:t>
            </a:r>
            <a:endParaRPr lang="pl-PL" dirty="0"/>
          </a:p>
        </p:txBody>
      </p:sp>
      <p:sp>
        <p:nvSpPr>
          <p:cNvPr id="24" name="Espace réservé du contenu 1">
            <a:extLst>
              <a:ext uri="{FF2B5EF4-FFF2-40B4-BE49-F238E27FC236}">
                <a16:creationId xmlns:a16="http://schemas.microsoft.com/office/drawing/2014/main" id="{FDE6380A-B2D7-B045-1216-65D5192E0AAC}"/>
              </a:ext>
            </a:extLst>
          </p:cNvPr>
          <p:cNvSpPr txBox="1">
            <a:spLocks/>
          </p:cNvSpPr>
          <p:nvPr/>
        </p:nvSpPr>
        <p:spPr>
          <a:xfrm>
            <a:off x="1132193" y="982874"/>
            <a:ext cx="7064992" cy="691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>
                <a:solidFill>
                  <a:srgbClr val="000066"/>
                </a:solidFill>
                <a:latin typeface="+mn-lt"/>
              </a:rPr>
              <a:t>Hierarchical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structure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: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dopant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influence</a:t>
            </a: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423D5C6-5585-8F03-2B51-D81FAF887F11}"/>
              </a:ext>
            </a:extLst>
          </p:cNvPr>
          <p:cNvSpPr txBox="1"/>
          <p:nvPr/>
        </p:nvSpPr>
        <p:spPr>
          <a:xfrm>
            <a:off x="5586875" y="3871869"/>
            <a:ext cx="1058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 </a:t>
            </a:r>
            <a:r>
              <a:rPr lang="pl-PL" dirty="0" err="1"/>
              <a:t>NPs</a:t>
            </a:r>
            <a:r>
              <a:rPr lang="pl-PL" dirty="0"/>
              <a:t> </a:t>
            </a:r>
            <a:r>
              <a:rPr lang="pl-PL" dirty="0" err="1"/>
              <a:t>size</a:t>
            </a:r>
            <a:endParaRPr lang="pl-PL" dirty="0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40ADC991-4C84-8758-EFCD-268508B5DB65}"/>
              </a:ext>
            </a:extLst>
          </p:cNvPr>
          <p:cNvSpPr txBox="1"/>
          <p:nvPr/>
        </p:nvSpPr>
        <p:spPr>
          <a:xfrm>
            <a:off x="7488365" y="3875413"/>
            <a:ext cx="1255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aseline="-25000" dirty="0"/>
              <a:t> </a:t>
            </a:r>
            <a:r>
              <a:rPr lang="pl-PL" dirty="0" err="1"/>
              <a:t>NPs</a:t>
            </a:r>
            <a:r>
              <a:rPr lang="pl-PL" dirty="0"/>
              <a:t> </a:t>
            </a:r>
            <a:r>
              <a:rPr lang="pl-PL" dirty="0" err="1"/>
              <a:t>strain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08199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:a16="http://schemas.microsoft.com/office/drawing/2014/main" id="{FAC0BE87-E4C0-46BA-656D-04195BA14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8160"/>
            <a:ext cx="9144000" cy="5236464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461702" y="6469713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15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4B87AA8C-4C46-DCF6-F0B2-773D81777EC2}"/>
              </a:ext>
            </a:extLst>
          </p:cNvPr>
          <p:cNvSpPr/>
          <p:nvPr/>
        </p:nvSpPr>
        <p:spPr>
          <a:xfrm>
            <a:off x="584320" y="2106708"/>
            <a:ext cx="3511022" cy="402773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072087E-EEED-E52E-0925-0090866D1F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030"/>
          <a:stretch/>
        </p:blipFill>
        <p:spPr>
          <a:xfrm>
            <a:off x="667209" y="2186997"/>
            <a:ext cx="3344376" cy="385743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Strzałka: w dół 3">
            <a:extLst>
              <a:ext uri="{FF2B5EF4-FFF2-40B4-BE49-F238E27FC236}">
                <a16:creationId xmlns:a16="http://schemas.microsoft.com/office/drawing/2014/main" id="{F214C218-22F9-9B20-35FC-3C5F0BE97518}"/>
              </a:ext>
            </a:extLst>
          </p:cNvPr>
          <p:cNvSpPr/>
          <p:nvPr/>
        </p:nvSpPr>
        <p:spPr>
          <a:xfrm rot="16200000">
            <a:off x="4231332" y="3077264"/>
            <a:ext cx="415082" cy="5212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31" name="Obraz 30">
            <a:extLst>
              <a:ext uri="{FF2B5EF4-FFF2-40B4-BE49-F238E27FC236}">
                <a16:creationId xmlns:a16="http://schemas.microsoft.com/office/drawing/2014/main" id="{BBB24539-91A7-D855-52BC-FE3A781BE6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600" t="51201" r="-1" b="2858"/>
          <a:stretch/>
        </p:blipFill>
        <p:spPr>
          <a:xfrm>
            <a:off x="7917539" y="5016037"/>
            <a:ext cx="1054531" cy="1070140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id="{514920F4-392F-83FE-8375-C5348B9911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671"/>
          <a:stretch/>
        </p:blipFill>
        <p:spPr bwMode="auto">
          <a:xfrm>
            <a:off x="4782404" y="2278839"/>
            <a:ext cx="4104638" cy="2369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0FB3564E-F143-28EB-FAFC-605D0827963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600" t="6376" r="-1" b="48764"/>
          <a:stretch/>
        </p:blipFill>
        <p:spPr>
          <a:xfrm>
            <a:off x="6834723" y="5029273"/>
            <a:ext cx="1071978" cy="1062270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34" name="Obraz 33">
            <a:extLst>
              <a:ext uri="{FF2B5EF4-FFF2-40B4-BE49-F238E27FC236}">
                <a16:creationId xmlns:a16="http://schemas.microsoft.com/office/drawing/2014/main" id="{C5B2C9A4-0DF9-9F55-1FEB-1820EBBF36D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599" t="-1" b="51670"/>
          <a:stretch/>
        </p:blipFill>
        <p:spPr>
          <a:xfrm>
            <a:off x="4516055" y="5021236"/>
            <a:ext cx="1065209" cy="1064704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52448304-51B2-BB1B-2744-A0668B87EC2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599" t="48836" b="2328"/>
          <a:stretch/>
        </p:blipFill>
        <p:spPr>
          <a:xfrm>
            <a:off x="5607537" y="5015899"/>
            <a:ext cx="1059580" cy="1070139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38" name="Prostokąt 37">
            <a:extLst>
              <a:ext uri="{FF2B5EF4-FFF2-40B4-BE49-F238E27FC236}">
                <a16:creationId xmlns:a16="http://schemas.microsoft.com/office/drawing/2014/main" id="{FFFA9D42-6E96-83A7-2D99-AA029376FDFB}"/>
              </a:ext>
            </a:extLst>
          </p:cNvPr>
          <p:cNvSpPr/>
          <p:nvPr/>
        </p:nvSpPr>
        <p:spPr>
          <a:xfrm>
            <a:off x="7938677" y="2757606"/>
            <a:ext cx="818193" cy="3757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928DD185-BD5E-684F-9153-5643B5AAA5A4}"/>
              </a:ext>
            </a:extLst>
          </p:cNvPr>
          <p:cNvSpPr/>
          <p:nvPr/>
        </p:nvSpPr>
        <p:spPr>
          <a:xfrm>
            <a:off x="7948970" y="4013886"/>
            <a:ext cx="885997" cy="2961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17E81FEE-F7F7-465C-9D28-CAE80D07E5FB}"/>
              </a:ext>
            </a:extLst>
          </p:cNvPr>
          <p:cNvSpPr txBox="1"/>
          <p:nvPr/>
        </p:nvSpPr>
        <p:spPr>
          <a:xfrm>
            <a:off x="4354762" y="1670124"/>
            <a:ext cx="462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Stability</a:t>
            </a:r>
            <a:r>
              <a:rPr lang="pl-PL" dirty="0"/>
              <a:t> of the </a:t>
            </a:r>
            <a:r>
              <a:rPr lang="pl-PL" dirty="0" err="1"/>
              <a:t>architecture</a:t>
            </a:r>
            <a:r>
              <a:rPr lang="pl-PL" dirty="0"/>
              <a:t> in </a:t>
            </a:r>
            <a:r>
              <a:rPr lang="pl-PL" dirty="0" err="1"/>
              <a:t>soot</a:t>
            </a:r>
            <a:r>
              <a:rPr lang="pl-PL" dirty="0"/>
              <a:t> </a:t>
            </a:r>
            <a:r>
              <a:rPr lang="pl-PL" dirty="0" err="1"/>
              <a:t>combustion</a:t>
            </a:r>
            <a:endParaRPr lang="pl-PL" dirty="0"/>
          </a:p>
        </p:txBody>
      </p:sp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00BC54CE-6E68-3C21-2F31-482B6CA998A1}"/>
              </a:ext>
            </a:extLst>
          </p:cNvPr>
          <p:cNvSpPr txBox="1">
            <a:spLocks/>
          </p:cNvSpPr>
          <p:nvPr/>
        </p:nvSpPr>
        <p:spPr>
          <a:xfrm>
            <a:off x="1132193" y="982874"/>
            <a:ext cx="7064992" cy="691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>
                <a:solidFill>
                  <a:srgbClr val="000066"/>
                </a:solidFill>
                <a:latin typeface="+mn-lt"/>
              </a:rPr>
              <a:t>Hierarchical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structure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: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dopant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influence</a:t>
            </a: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D3D4462-4B59-6D71-CF6E-5BD75EF2D17C}"/>
              </a:ext>
            </a:extLst>
          </p:cNvPr>
          <p:cNvSpPr txBox="1"/>
          <p:nvPr/>
        </p:nvSpPr>
        <p:spPr>
          <a:xfrm>
            <a:off x="476132" y="1672027"/>
            <a:ext cx="386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Evolution</a:t>
            </a:r>
            <a:r>
              <a:rPr lang="pl-PL" dirty="0"/>
              <a:t> of the </a:t>
            </a:r>
            <a:r>
              <a:rPr lang="pl-PL" dirty="0" err="1"/>
              <a:t>support</a:t>
            </a:r>
            <a:r>
              <a:rPr lang="pl-PL" dirty="0"/>
              <a:t> </a:t>
            </a:r>
            <a:r>
              <a:rPr lang="pl-PL" dirty="0" err="1"/>
              <a:t>architecture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31457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:a16="http://schemas.microsoft.com/office/drawing/2014/main" id="{FAC0BE87-E4C0-46BA-656D-04195BA14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8160"/>
            <a:ext cx="9144000" cy="5236464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461702" y="6469713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16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4B87AA8C-4C46-DCF6-F0B2-773D81777EC2}"/>
              </a:ext>
            </a:extLst>
          </p:cNvPr>
          <p:cNvSpPr/>
          <p:nvPr/>
        </p:nvSpPr>
        <p:spPr>
          <a:xfrm>
            <a:off x="548014" y="1973057"/>
            <a:ext cx="3511022" cy="257597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32" name="Obraz 31">
            <a:extLst>
              <a:ext uri="{FF2B5EF4-FFF2-40B4-BE49-F238E27FC236}">
                <a16:creationId xmlns:a16="http://schemas.microsoft.com/office/drawing/2014/main" id="{514920F4-392F-83FE-8375-C5348B9911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671"/>
          <a:stretch/>
        </p:blipFill>
        <p:spPr bwMode="auto">
          <a:xfrm>
            <a:off x="4782404" y="2278839"/>
            <a:ext cx="4104638" cy="2369968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Prostokąt 37">
            <a:extLst>
              <a:ext uri="{FF2B5EF4-FFF2-40B4-BE49-F238E27FC236}">
                <a16:creationId xmlns:a16="http://schemas.microsoft.com/office/drawing/2014/main" id="{FFFA9D42-6E96-83A7-2D99-AA029376FDFB}"/>
              </a:ext>
            </a:extLst>
          </p:cNvPr>
          <p:cNvSpPr/>
          <p:nvPr/>
        </p:nvSpPr>
        <p:spPr>
          <a:xfrm>
            <a:off x="7938677" y="2757606"/>
            <a:ext cx="818193" cy="3757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928DD185-BD5E-684F-9153-5643B5AAA5A4}"/>
              </a:ext>
            </a:extLst>
          </p:cNvPr>
          <p:cNvSpPr/>
          <p:nvPr/>
        </p:nvSpPr>
        <p:spPr>
          <a:xfrm>
            <a:off x="7948970" y="4013886"/>
            <a:ext cx="885997" cy="2961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00BC54CE-6E68-3C21-2F31-482B6CA998A1}"/>
              </a:ext>
            </a:extLst>
          </p:cNvPr>
          <p:cNvSpPr txBox="1">
            <a:spLocks/>
          </p:cNvSpPr>
          <p:nvPr/>
        </p:nvSpPr>
        <p:spPr>
          <a:xfrm>
            <a:off x="1132193" y="982874"/>
            <a:ext cx="7064992" cy="691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>
                <a:solidFill>
                  <a:srgbClr val="000066"/>
                </a:solidFill>
                <a:latin typeface="+mn-lt"/>
              </a:rPr>
              <a:t>Catalytic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activity</a:t>
            </a: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pic>
        <p:nvPicPr>
          <p:cNvPr id="5" name="Obraz 4" descr="Fig 13 z liniami ladniejszymi">
            <a:extLst>
              <a:ext uri="{FF2B5EF4-FFF2-40B4-BE49-F238E27FC236}">
                <a16:creationId xmlns:a16="http://schemas.microsoft.com/office/drawing/2014/main" id="{6F9FE635-18D7-BC05-A54C-D3E579BCF18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2"/>
          <a:stretch/>
        </p:blipFill>
        <p:spPr bwMode="auto">
          <a:xfrm>
            <a:off x="580300" y="1844340"/>
            <a:ext cx="3171163" cy="2675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C7837988-C94C-4DC4-0D25-44E8DE548C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958" y="4636209"/>
            <a:ext cx="4941884" cy="1696063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D7EEC3B3-E8BF-FD18-B846-07ED1EBF98A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600" t="51201" r="-1" b="2858"/>
          <a:stretch/>
        </p:blipFill>
        <p:spPr>
          <a:xfrm>
            <a:off x="7917539" y="5016037"/>
            <a:ext cx="1054531" cy="1070140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8AF72E74-86F9-9322-7E59-E13FD56F5CB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600" t="6376" r="-1" b="48764"/>
          <a:stretch/>
        </p:blipFill>
        <p:spPr>
          <a:xfrm>
            <a:off x="6834723" y="5029273"/>
            <a:ext cx="1071978" cy="1062270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8D8691F3-E608-1966-C76B-F780D576F7E1}"/>
              </a:ext>
            </a:extLst>
          </p:cNvPr>
          <p:cNvSpPr txBox="1"/>
          <p:nvPr/>
        </p:nvSpPr>
        <p:spPr>
          <a:xfrm>
            <a:off x="1478971" y="1565413"/>
            <a:ext cx="2068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/>
              <a:t>Soot</a:t>
            </a:r>
            <a:r>
              <a:rPr lang="pl-PL" sz="2000" dirty="0"/>
              <a:t> </a:t>
            </a:r>
            <a:r>
              <a:rPr lang="pl-PL" sz="2000" dirty="0" err="1"/>
              <a:t>combustion</a:t>
            </a:r>
            <a:endParaRPr lang="pl-PL" sz="200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6227093-6AEE-DDC0-572A-84FB3EB41432}"/>
              </a:ext>
            </a:extLst>
          </p:cNvPr>
          <p:cNvSpPr txBox="1"/>
          <p:nvPr/>
        </p:nvSpPr>
        <p:spPr>
          <a:xfrm>
            <a:off x="4354762" y="1670124"/>
            <a:ext cx="462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Stability</a:t>
            </a:r>
            <a:r>
              <a:rPr lang="pl-PL" dirty="0"/>
              <a:t> of the </a:t>
            </a:r>
            <a:r>
              <a:rPr lang="pl-PL" dirty="0" err="1"/>
              <a:t>architecture</a:t>
            </a:r>
            <a:r>
              <a:rPr lang="pl-PL" dirty="0"/>
              <a:t> in </a:t>
            </a:r>
            <a:r>
              <a:rPr lang="pl-PL" dirty="0" err="1"/>
              <a:t>soot</a:t>
            </a:r>
            <a:r>
              <a:rPr lang="pl-PL" dirty="0"/>
              <a:t> </a:t>
            </a:r>
            <a:r>
              <a:rPr lang="pl-PL" dirty="0" err="1"/>
              <a:t>combustion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35010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C495608E-B4F9-BBD3-47E6-86805EDB4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8160"/>
            <a:ext cx="9144000" cy="5236464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17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7B6C76F6-1DA2-4573-8AD6-E911C32BC720}"/>
              </a:ext>
            </a:extLst>
          </p:cNvPr>
          <p:cNvSpPr txBox="1">
            <a:spLocks/>
          </p:cNvSpPr>
          <p:nvPr/>
        </p:nvSpPr>
        <p:spPr>
          <a:xfrm>
            <a:off x="457200" y="1556346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F993A0B-608E-8F97-1EB0-68CBCF7EC7ED}"/>
              </a:ext>
            </a:extLst>
          </p:cNvPr>
          <p:cNvSpPr txBox="1">
            <a:spLocks/>
          </p:cNvSpPr>
          <p:nvPr/>
        </p:nvSpPr>
        <p:spPr>
          <a:xfrm>
            <a:off x="608939" y="1493548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C64EFCA-A922-0D10-6C37-F7496624C6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067" y="1950913"/>
            <a:ext cx="1626928" cy="406484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902DB937-79F2-2BA0-DB7B-DF3F3ED13C2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5" r="1"/>
          <a:stretch/>
        </p:blipFill>
        <p:spPr bwMode="auto">
          <a:xfrm>
            <a:off x="2968472" y="1933530"/>
            <a:ext cx="5579326" cy="407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05D82DEC-2906-3D59-F994-908938361A77}"/>
              </a:ext>
            </a:extLst>
          </p:cNvPr>
          <p:cNvSpPr txBox="1">
            <a:spLocks/>
          </p:cNvSpPr>
          <p:nvPr/>
        </p:nvSpPr>
        <p:spPr>
          <a:xfrm>
            <a:off x="1500678" y="967820"/>
            <a:ext cx="7064992" cy="691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solidFill>
                  <a:srgbClr val="000066"/>
                </a:solidFill>
                <a:latin typeface="+mn-lt"/>
              </a:rPr>
              <a:t>Active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phase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deposition</a:t>
            </a:r>
            <a:endParaRPr lang="pl-PL" dirty="0">
              <a:solidFill>
                <a:srgbClr val="000066"/>
              </a:solidFill>
              <a:latin typeface="+mn-lt"/>
            </a:endParaRPr>
          </a:p>
          <a:p>
            <a:pPr algn="l"/>
            <a:endParaRPr lang="pl-PL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3" name="Strzałka: w prawo 2">
            <a:extLst>
              <a:ext uri="{FF2B5EF4-FFF2-40B4-BE49-F238E27FC236}">
                <a16:creationId xmlns:a16="http://schemas.microsoft.com/office/drawing/2014/main" id="{DE34889A-F371-5B87-0522-5EB4C1F5F797}"/>
              </a:ext>
            </a:extLst>
          </p:cNvPr>
          <p:cNvSpPr/>
          <p:nvPr/>
        </p:nvSpPr>
        <p:spPr>
          <a:xfrm>
            <a:off x="2300440" y="3631396"/>
            <a:ext cx="487774" cy="6448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0115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3E44CA4-C284-AAC1-DD68-1937BC9FFE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78160"/>
            <a:ext cx="9144000" cy="5236464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18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7B6C76F6-1DA2-4573-8AD6-E911C32BC720}"/>
              </a:ext>
            </a:extLst>
          </p:cNvPr>
          <p:cNvSpPr txBox="1">
            <a:spLocks/>
          </p:cNvSpPr>
          <p:nvPr/>
        </p:nvSpPr>
        <p:spPr>
          <a:xfrm>
            <a:off x="457200" y="1556346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F993A0B-608E-8F97-1EB0-68CBCF7EC7ED}"/>
              </a:ext>
            </a:extLst>
          </p:cNvPr>
          <p:cNvSpPr txBox="1">
            <a:spLocks/>
          </p:cNvSpPr>
          <p:nvPr/>
        </p:nvSpPr>
        <p:spPr>
          <a:xfrm>
            <a:off x="608939" y="1493548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C64EFCA-A922-0D10-6C37-F7496624C6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067" y="1950913"/>
            <a:ext cx="1626928" cy="4064845"/>
          </a:xfrm>
          <a:prstGeom prst="rect">
            <a:avLst/>
          </a:prstGeom>
        </p:spPr>
      </p:pic>
      <p:sp>
        <p:nvSpPr>
          <p:cNvPr id="12" name="Strzałka: w prawo 11">
            <a:extLst>
              <a:ext uri="{FF2B5EF4-FFF2-40B4-BE49-F238E27FC236}">
                <a16:creationId xmlns:a16="http://schemas.microsoft.com/office/drawing/2014/main" id="{6A3D51F6-C4D2-D815-C63E-A5C8411DAE0B}"/>
              </a:ext>
            </a:extLst>
          </p:cNvPr>
          <p:cNvSpPr/>
          <p:nvPr/>
        </p:nvSpPr>
        <p:spPr>
          <a:xfrm>
            <a:off x="2300440" y="3631396"/>
            <a:ext cx="487774" cy="6448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325E47C-EF68-7DDB-90E2-C55314A1C384}"/>
              </a:ext>
            </a:extLst>
          </p:cNvPr>
          <p:cNvSpPr txBox="1"/>
          <p:nvPr/>
        </p:nvSpPr>
        <p:spPr>
          <a:xfrm>
            <a:off x="3771207" y="3290500"/>
            <a:ext cx="14944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dirty="0"/>
              <a:t>Filmik tomografia 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22AE629D-93BB-4CC2-D585-C686E247A3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4341" y="1716641"/>
            <a:ext cx="2564849" cy="45333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B1">
            <a:hlinkClick r:id="" action="ppaction://media"/>
            <a:extLst>
              <a:ext uri="{FF2B5EF4-FFF2-40B4-BE49-F238E27FC236}">
                <a16:creationId xmlns:a16="http://schemas.microsoft.com/office/drawing/2014/main" id="{8822C824-8C75-BAC2-7A43-A984374615D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973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870659" y="2210620"/>
            <a:ext cx="3253754" cy="3262793"/>
          </a:xfrm>
          <a:prstGeom prst="rect">
            <a:avLst/>
          </a:prstGeom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id="{4206CFF9-6A56-D46E-5923-09D40A06EF7F}"/>
              </a:ext>
            </a:extLst>
          </p:cNvPr>
          <p:cNvSpPr txBox="1"/>
          <p:nvPr/>
        </p:nvSpPr>
        <p:spPr>
          <a:xfrm>
            <a:off x="3636454" y="5646089"/>
            <a:ext cx="294748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50" dirty="0"/>
              <a:t>Au5/ CeO</a:t>
            </a:r>
            <a:r>
              <a:rPr lang="pl-PL" sz="1650" baseline="-25000" dirty="0"/>
              <a:t>2 </a:t>
            </a:r>
            <a:r>
              <a:rPr lang="pl-PL" sz="1650" dirty="0" err="1"/>
              <a:t>HSNPs</a:t>
            </a:r>
            <a:endParaRPr lang="pl-PL" sz="1650" dirty="0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A4197E42-AC14-C01A-7D79-492A37D80B22}"/>
              </a:ext>
            </a:extLst>
          </p:cNvPr>
          <p:cNvSpPr txBox="1"/>
          <p:nvPr/>
        </p:nvSpPr>
        <p:spPr>
          <a:xfrm>
            <a:off x="3636454" y="1801418"/>
            <a:ext cx="294748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50" dirty="0" err="1"/>
              <a:t>Electron</a:t>
            </a:r>
            <a:r>
              <a:rPr lang="pl-PL" sz="1650" dirty="0"/>
              <a:t> </a:t>
            </a:r>
            <a:r>
              <a:rPr lang="pl-PL" sz="1650" dirty="0" err="1"/>
              <a:t>Tomography</a:t>
            </a:r>
            <a:endParaRPr lang="pl-PL" sz="1650" dirty="0"/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891CB83B-6C2B-4C6F-98DB-936FD6105E73}"/>
              </a:ext>
            </a:extLst>
          </p:cNvPr>
          <p:cNvSpPr txBox="1">
            <a:spLocks/>
          </p:cNvSpPr>
          <p:nvPr/>
        </p:nvSpPr>
        <p:spPr>
          <a:xfrm>
            <a:off x="1500678" y="967820"/>
            <a:ext cx="7064992" cy="691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solidFill>
                  <a:srgbClr val="000066"/>
                </a:solidFill>
                <a:latin typeface="+mn-lt"/>
              </a:rPr>
              <a:t>Active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phase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deposition</a:t>
            </a:r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992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1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7847CCA-0A2E-159E-6CC9-2C64FE8A8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8160"/>
            <a:ext cx="9144000" cy="5236464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19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7B6C76F6-1DA2-4573-8AD6-E911C32BC720}"/>
              </a:ext>
            </a:extLst>
          </p:cNvPr>
          <p:cNvSpPr txBox="1">
            <a:spLocks/>
          </p:cNvSpPr>
          <p:nvPr/>
        </p:nvSpPr>
        <p:spPr>
          <a:xfrm>
            <a:off x="457200" y="1556346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F993A0B-608E-8F97-1EB0-68CBCF7EC7ED}"/>
              </a:ext>
            </a:extLst>
          </p:cNvPr>
          <p:cNvSpPr txBox="1">
            <a:spLocks/>
          </p:cNvSpPr>
          <p:nvPr/>
        </p:nvSpPr>
        <p:spPr>
          <a:xfrm>
            <a:off x="608939" y="1493548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E41B9E83-FE78-4F07-2068-5B35D823F96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300" r="33299" b="1588"/>
          <a:stretch/>
        </p:blipFill>
        <p:spPr>
          <a:xfrm>
            <a:off x="5106565" y="2031927"/>
            <a:ext cx="1976169" cy="1957187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C8BBDE14-0857-63C1-9748-D9B915400D5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9731" t="38291" r="34726" b="28383"/>
          <a:stretch/>
        </p:blipFill>
        <p:spPr>
          <a:xfrm>
            <a:off x="7583261" y="2028611"/>
            <a:ext cx="975481" cy="1971625"/>
          </a:xfrm>
          <a:prstGeom prst="rect">
            <a:avLst/>
          </a:prstGeom>
        </p:spPr>
      </p:pic>
      <p:sp>
        <p:nvSpPr>
          <p:cNvPr id="21" name="Strzałka: w prawo 20">
            <a:extLst>
              <a:ext uri="{FF2B5EF4-FFF2-40B4-BE49-F238E27FC236}">
                <a16:creationId xmlns:a16="http://schemas.microsoft.com/office/drawing/2014/main" id="{6A809CCE-19AA-9ACF-E128-3B23CC8028D8}"/>
              </a:ext>
            </a:extLst>
          </p:cNvPr>
          <p:cNvSpPr/>
          <p:nvPr/>
        </p:nvSpPr>
        <p:spPr>
          <a:xfrm>
            <a:off x="7178036" y="2687957"/>
            <a:ext cx="189524" cy="3869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3" name="Obraz 22">
            <a:extLst>
              <a:ext uri="{FF2B5EF4-FFF2-40B4-BE49-F238E27FC236}">
                <a16:creationId xmlns:a16="http://schemas.microsoft.com/office/drawing/2014/main" id="{059C70AC-AA70-40FB-A904-7B4022C1627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51" t="51255"/>
          <a:stretch/>
        </p:blipFill>
        <p:spPr>
          <a:xfrm>
            <a:off x="4723739" y="4216028"/>
            <a:ext cx="4207105" cy="2001939"/>
          </a:xfrm>
          <a:prstGeom prst="rect">
            <a:avLst/>
          </a:prstGeom>
        </p:spPr>
      </p:pic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2D20AC92-C68B-0C9C-F4CC-038146D287A2}"/>
              </a:ext>
            </a:extLst>
          </p:cNvPr>
          <p:cNvSpPr txBox="1">
            <a:spLocks/>
          </p:cNvSpPr>
          <p:nvPr/>
        </p:nvSpPr>
        <p:spPr>
          <a:xfrm>
            <a:off x="1500678" y="967820"/>
            <a:ext cx="7064992" cy="691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>
                <a:solidFill>
                  <a:srgbClr val="000066"/>
                </a:solidFill>
                <a:latin typeface="+mn-lt"/>
              </a:rPr>
              <a:t>Catalytic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activity</a:t>
            </a: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81DB8AB-8C03-1B6D-E784-E278D84235A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944" t="10958" r="49647" b="11599"/>
          <a:stretch/>
        </p:blipFill>
        <p:spPr>
          <a:xfrm>
            <a:off x="229488" y="2379527"/>
            <a:ext cx="4317721" cy="351065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4910689C-2737-8326-594C-6023C434885B}"/>
              </a:ext>
            </a:extLst>
          </p:cNvPr>
          <p:cNvSpPr txBox="1"/>
          <p:nvPr/>
        </p:nvSpPr>
        <p:spPr>
          <a:xfrm>
            <a:off x="1926860" y="1781110"/>
            <a:ext cx="2068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CO </a:t>
            </a:r>
            <a:r>
              <a:rPr lang="pl-PL" sz="2000" dirty="0" err="1"/>
              <a:t>oxidation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887376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0F41B90D-2D10-32F7-F688-008141985A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66"/>
          <a:stretch/>
        </p:blipFill>
        <p:spPr>
          <a:xfrm>
            <a:off x="0" y="1591544"/>
            <a:ext cx="9144000" cy="5123080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20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B33FDCC6-921F-83B2-9324-655932ECC320}"/>
              </a:ext>
            </a:extLst>
          </p:cNvPr>
          <p:cNvSpPr txBox="1">
            <a:spLocks/>
          </p:cNvSpPr>
          <p:nvPr/>
        </p:nvSpPr>
        <p:spPr>
          <a:xfrm>
            <a:off x="1626420" y="1053126"/>
            <a:ext cx="6539998" cy="691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>
                <a:solidFill>
                  <a:srgbClr val="000066"/>
                </a:solidFill>
                <a:latin typeface="+mn-lt"/>
              </a:rPr>
              <a:t>Synergistic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effect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of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chemical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composition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and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structural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hierarchy</a:t>
            </a:r>
          </a:p>
          <a:p>
            <a:pPr algn="l"/>
            <a:endParaRPr lang="pl-PL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6DC6799C-1179-FF11-9054-FC73B435BAEB}"/>
              </a:ext>
            </a:extLst>
          </p:cNvPr>
          <p:cNvSpPr/>
          <p:nvPr/>
        </p:nvSpPr>
        <p:spPr>
          <a:xfrm>
            <a:off x="2026672" y="4220399"/>
            <a:ext cx="2943848" cy="219167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30F5E52-45C1-BE5F-D8AC-8BC29DBCF3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406" y="4573129"/>
            <a:ext cx="2803051" cy="18561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C9F52AB1-8675-4A85-882E-CEDA024798DE}"/>
              </a:ext>
            </a:extLst>
          </p:cNvPr>
          <p:cNvSpPr/>
          <p:nvPr/>
        </p:nvSpPr>
        <p:spPr>
          <a:xfrm>
            <a:off x="5115001" y="5255720"/>
            <a:ext cx="3358808" cy="73019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pole tekstowe 4">
                <a:extLst>
                  <a:ext uri="{FF2B5EF4-FFF2-40B4-BE49-F238E27FC236}">
                    <a16:creationId xmlns:a16="http://schemas.microsoft.com/office/drawing/2014/main" id="{6E76DEC8-F076-9119-3E95-FC196DEEBB11}"/>
                  </a:ext>
                </a:extLst>
              </p:cNvPr>
              <p:cNvSpPr txBox="1"/>
              <p:nvPr/>
            </p:nvSpPr>
            <p:spPr>
              <a:xfrm>
                <a:off x="5231116" y="5417197"/>
                <a:ext cx="3065862" cy="5067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1600" b="1" i="1" smtClean="0">
                          <a:latin typeface="Cambria Math" panose="02040503050406030204" pitchFamily="18" charset="0"/>
                        </a:rPr>
                        <m:t>𝑻𝑶𝑭</m:t>
                      </m:r>
                      <m:r>
                        <a:rPr lang="pl-PL" sz="1600" b="1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pl-PL" sz="1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sz="1600" b="1" i="1" smtClean="0">
                              <a:latin typeface="Cambria Math" panose="02040503050406030204" pitchFamily="18" charset="0"/>
                            </a:rPr>
                            <m:t>𝒓𝒆𝒂𝒄𝒕𝒊𝒐𝒏</m:t>
                          </m:r>
                          <m:r>
                            <a:rPr lang="pl-PL" sz="16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l-PL" sz="1600" b="1" i="1" smtClean="0">
                              <a:latin typeface="Cambria Math" panose="02040503050406030204" pitchFamily="18" charset="0"/>
                            </a:rPr>
                            <m:t>𝒓𝒂𝒕𝒆</m:t>
                          </m:r>
                        </m:num>
                        <m:den>
                          <m:r>
                            <a:rPr lang="pl-PL" sz="1600" b="1" i="1" smtClean="0">
                              <a:latin typeface="Cambria Math" panose="02040503050406030204" pitchFamily="18" charset="0"/>
                            </a:rPr>
                            <m:t>𝒏𝒖𝒎𝒃𝒆𝒓</m:t>
                          </m:r>
                          <m:r>
                            <a:rPr lang="pl-PL" sz="16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l-PL" sz="1600" b="1" i="1" smtClean="0">
                              <a:latin typeface="Cambria Math" panose="02040503050406030204" pitchFamily="18" charset="0"/>
                            </a:rPr>
                            <m:t>𝒐𝒇</m:t>
                          </m:r>
                          <m:r>
                            <a:rPr lang="pl-PL" sz="16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l-PL" sz="1600" b="1" i="1" smtClean="0">
                              <a:latin typeface="Cambria Math" panose="02040503050406030204" pitchFamily="18" charset="0"/>
                            </a:rPr>
                            <m:t>𝒂𝒄𝒕𝒊𝒗𝒆</m:t>
                          </m:r>
                          <m:r>
                            <a:rPr lang="pl-PL" sz="16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l-PL" sz="1600" b="1" i="1" smtClean="0">
                              <a:latin typeface="Cambria Math" panose="02040503050406030204" pitchFamily="18" charset="0"/>
                            </a:rPr>
                            <m:t>𝒔𝒊𝒕𝒆𝒔</m:t>
                          </m:r>
                          <m:r>
                            <a:rPr lang="pl-PL" sz="16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l-PL" sz="1600" b="1" dirty="0"/>
              </a:p>
            </p:txBody>
          </p:sp>
        </mc:Choice>
        <mc:Fallback xmlns="">
          <p:sp>
            <p:nvSpPr>
              <p:cNvPr id="5" name="pole tekstowe 4">
                <a:extLst>
                  <a:ext uri="{FF2B5EF4-FFF2-40B4-BE49-F238E27FC236}">
                    <a16:creationId xmlns:a16="http://schemas.microsoft.com/office/drawing/2014/main" id="{6E76DEC8-F076-9119-3E95-FC196DEEBB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116" y="5417197"/>
                <a:ext cx="3065862" cy="50674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83E0EC2-7B30-A2B4-2130-29B2D87EC45B}"/>
              </a:ext>
            </a:extLst>
          </p:cNvPr>
          <p:cNvSpPr txBox="1"/>
          <p:nvPr/>
        </p:nvSpPr>
        <p:spPr>
          <a:xfrm>
            <a:off x="2310270" y="4166355"/>
            <a:ext cx="266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TEM data + </a:t>
            </a:r>
            <a:r>
              <a:rPr lang="pl-PL" b="1" dirty="0" err="1"/>
              <a:t>simulation</a:t>
            </a:r>
            <a:endParaRPr lang="pl-PL" b="1" dirty="0"/>
          </a:p>
        </p:txBody>
      </p:sp>
      <p:sp>
        <p:nvSpPr>
          <p:cNvPr id="15" name="Strzałka: w prawo 14">
            <a:extLst>
              <a:ext uri="{FF2B5EF4-FFF2-40B4-BE49-F238E27FC236}">
                <a16:creationId xmlns:a16="http://schemas.microsoft.com/office/drawing/2014/main" id="{FC679B8B-6E7F-D989-649C-F11089F055B7}"/>
              </a:ext>
            </a:extLst>
          </p:cNvPr>
          <p:cNvSpPr/>
          <p:nvPr/>
        </p:nvSpPr>
        <p:spPr>
          <a:xfrm rot="18632017">
            <a:off x="4928415" y="4412242"/>
            <a:ext cx="1263009" cy="3165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642A9609-4823-B46B-9888-7E665E04ADA8}"/>
              </a:ext>
            </a:extLst>
          </p:cNvPr>
          <p:cNvSpPr txBox="1"/>
          <p:nvPr/>
        </p:nvSpPr>
        <p:spPr>
          <a:xfrm>
            <a:off x="3733616" y="2570867"/>
            <a:ext cx="16428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b="1" dirty="0"/>
              <a:t>CO </a:t>
            </a:r>
            <a:r>
              <a:rPr lang="pl-PL" sz="1500" b="1" dirty="0" err="1"/>
              <a:t>chemisorption</a:t>
            </a:r>
            <a:endParaRPr lang="pl-PL" sz="1500" b="1" dirty="0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65E7754C-386D-DF42-E28A-86AEB8D50B05}"/>
              </a:ext>
            </a:extLst>
          </p:cNvPr>
          <p:cNvSpPr txBox="1"/>
          <p:nvPr/>
        </p:nvSpPr>
        <p:spPr>
          <a:xfrm>
            <a:off x="1517123" y="2560885"/>
            <a:ext cx="24303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b="1" dirty="0"/>
              <a:t>Atom </a:t>
            </a:r>
            <a:r>
              <a:rPr lang="pl-PL" sz="1500" b="1" dirty="0" err="1"/>
              <a:t>normalization</a:t>
            </a:r>
            <a:endParaRPr lang="pl-PL" sz="1500" b="1" dirty="0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78383974-6C29-0DF8-93E9-FD84F37AC691}"/>
              </a:ext>
            </a:extLst>
          </p:cNvPr>
          <p:cNvSpPr txBox="1"/>
          <p:nvPr/>
        </p:nvSpPr>
        <p:spPr>
          <a:xfrm>
            <a:off x="4358609" y="1977541"/>
            <a:ext cx="658522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950" b="1" dirty="0"/>
              <a:t>TOF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7B57D991-7F1A-67EA-D093-17A0F7F762FA}"/>
              </a:ext>
            </a:extLst>
          </p:cNvPr>
          <p:cNvSpPr txBox="1"/>
          <p:nvPr/>
        </p:nvSpPr>
        <p:spPr>
          <a:xfrm>
            <a:off x="5554736" y="2570991"/>
            <a:ext cx="19305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b="1" dirty="0" err="1"/>
              <a:t>Proposed</a:t>
            </a:r>
            <a:r>
              <a:rPr lang="pl-PL" sz="1500" b="1" dirty="0"/>
              <a:t> </a:t>
            </a:r>
            <a:r>
              <a:rPr lang="pl-PL" sz="1500" b="1" dirty="0" err="1"/>
              <a:t>approach</a:t>
            </a:r>
            <a:r>
              <a:rPr lang="pl-PL" sz="1500" b="1" dirty="0"/>
              <a:t> </a:t>
            </a:r>
          </a:p>
        </p:txBody>
      </p:sp>
      <p:sp>
        <p:nvSpPr>
          <p:cNvPr id="33" name="Strzałka: w prawo 32">
            <a:extLst>
              <a:ext uri="{FF2B5EF4-FFF2-40B4-BE49-F238E27FC236}">
                <a16:creationId xmlns:a16="http://schemas.microsoft.com/office/drawing/2014/main" id="{CFA8E79B-FD24-3880-10BB-61F6208F7BD5}"/>
              </a:ext>
            </a:extLst>
          </p:cNvPr>
          <p:cNvSpPr/>
          <p:nvPr/>
        </p:nvSpPr>
        <p:spPr>
          <a:xfrm rot="8812364">
            <a:off x="3412024" y="2336579"/>
            <a:ext cx="344220" cy="20874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34" name="Strzałka: w prawo 33">
            <a:extLst>
              <a:ext uri="{FF2B5EF4-FFF2-40B4-BE49-F238E27FC236}">
                <a16:creationId xmlns:a16="http://schemas.microsoft.com/office/drawing/2014/main" id="{D013F819-D116-C546-275F-E1C1FBC71646}"/>
              </a:ext>
            </a:extLst>
          </p:cNvPr>
          <p:cNvSpPr/>
          <p:nvPr/>
        </p:nvSpPr>
        <p:spPr>
          <a:xfrm rot="1989059" flipV="1">
            <a:off x="5471919" y="2314411"/>
            <a:ext cx="366156" cy="21245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35" name="Strzałka: w prawo 34">
            <a:extLst>
              <a:ext uri="{FF2B5EF4-FFF2-40B4-BE49-F238E27FC236}">
                <a16:creationId xmlns:a16="http://schemas.microsoft.com/office/drawing/2014/main" id="{34AD55E5-AA74-400A-89C5-41A3B9BDE3EF}"/>
              </a:ext>
            </a:extLst>
          </p:cNvPr>
          <p:cNvSpPr/>
          <p:nvPr/>
        </p:nvSpPr>
        <p:spPr>
          <a:xfrm rot="5400000">
            <a:off x="4496468" y="2361974"/>
            <a:ext cx="196972" cy="20874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36" name="Obraz 35">
            <a:extLst>
              <a:ext uri="{FF2B5EF4-FFF2-40B4-BE49-F238E27FC236}">
                <a16:creationId xmlns:a16="http://schemas.microsoft.com/office/drawing/2014/main" id="{77DB6390-2A93-3367-DC2B-9B9EB8625A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3065" y="2933026"/>
            <a:ext cx="1424999" cy="977254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B6F1BEDD-5B6D-3BD8-5693-31DD06255A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3163" y="2806999"/>
            <a:ext cx="1421106" cy="1125205"/>
          </a:xfrm>
          <a:prstGeom prst="rect">
            <a:avLst/>
          </a:prstGeom>
        </p:spPr>
      </p:pic>
      <p:pic>
        <p:nvPicPr>
          <p:cNvPr id="38" name="Obraz 37">
            <a:extLst>
              <a:ext uri="{FF2B5EF4-FFF2-40B4-BE49-F238E27FC236}">
                <a16:creationId xmlns:a16="http://schemas.microsoft.com/office/drawing/2014/main" id="{807FE413-CDE5-CCB5-D0AA-306FD21DDD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48086" y="2873188"/>
            <a:ext cx="1424999" cy="1059016"/>
          </a:xfrm>
          <a:prstGeom prst="rect">
            <a:avLst/>
          </a:prstGeom>
        </p:spPr>
      </p:pic>
      <p:sp>
        <p:nvSpPr>
          <p:cNvPr id="39" name="Strzałka: w prawo 38">
            <a:extLst>
              <a:ext uri="{FF2B5EF4-FFF2-40B4-BE49-F238E27FC236}">
                <a16:creationId xmlns:a16="http://schemas.microsoft.com/office/drawing/2014/main" id="{6A75D433-166A-6D32-F3CE-6918422EC54B}"/>
              </a:ext>
            </a:extLst>
          </p:cNvPr>
          <p:cNvSpPr/>
          <p:nvPr/>
        </p:nvSpPr>
        <p:spPr>
          <a:xfrm rot="5400000">
            <a:off x="5863775" y="4463895"/>
            <a:ext cx="1103576" cy="3263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</p:spTree>
    <p:extLst>
      <p:ext uri="{BB962C8B-B14F-4D97-AF65-F5344CB8AC3E}">
        <p14:creationId xmlns:p14="http://schemas.microsoft.com/office/powerpoint/2010/main" val="1615873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E4481864-8F7B-8B11-C585-CD71F1D6D9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66"/>
          <a:stretch/>
        </p:blipFill>
        <p:spPr>
          <a:xfrm>
            <a:off x="0" y="1591544"/>
            <a:ext cx="9144000" cy="5123080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21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B33FDCC6-921F-83B2-9324-655932ECC320}"/>
              </a:ext>
            </a:extLst>
          </p:cNvPr>
          <p:cNvSpPr txBox="1">
            <a:spLocks/>
          </p:cNvSpPr>
          <p:nvPr/>
        </p:nvSpPr>
        <p:spPr>
          <a:xfrm>
            <a:off x="1626420" y="1053126"/>
            <a:ext cx="6539998" cy="691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>
                <a:solidFill>
                  <a:srgbClr val="000066"/>
                </a:solidFill>
                <a:latin typeface="+mn-lt"/>
              </a:rPr>
              <a:t>Synergistic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effect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of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chemical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composition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and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structural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hierarchy</a:t>
            </a:r>
          </a:p>
          <a:p>
            <a:pPr algn="l"/>
            <a:endParaRPr lang="pl-PL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8E108AD1-8661-28C4-7A13-009B863A472F}"/>
              </a:ext>
            </a:extLst>
          </p:cNvPr>
          <p:cNvSpPr txBox="1"/>
          <p:nvPr/>
        </p:nvSpPr>
        <p:spPr>
          <a:xfrm>
            <a:off x="3733616" y="2570867"/>
            <a:ext cx="16428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b="1" dirty="0"/>
              <a:t>CO </a:t>
            </a:r>
            <a:r>
              <a:rPr lang="pl-PL" sz="1500" b="1" dirty="0" err="1"/>
              <a:t>chemisorption</a:t>
            </a:r>
            <a:endParaRPr lang="pl-PL" sz="1500" b="1" dirty="0"/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7E2CEE8F-93E0-111C-6771-ABE362E6F39B}"/>
              </a:ext>
            </a:extLst>
          </p:cNvPr>
          <p:cNvSpPr txBox="1"/>
          <p:nvPr/>
        </p:nvSpPr>
        <p:spPr>
          <a:xfrm>
            <a:off x="1517123" y="2560885"/>
            <a:ext cx="24303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b="1" dirty="0"/>
              <a:t>Atom </a:t>
            </a:r>
            <a:r>
              <a:rPr lang="pl-PL" sz="1500" b="1" dirty="0" err="1"/>
              <a:t>normalization</a:t>
            </a:r>
            <a:endParaRPr lang="pl-PL" sz="1500" b="1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8D465C70-7B3D-CDE7-F76E-0F993E6A368A}"/>
              </a:ext>
            </a:extLst>
          </p:cNvPr>
          <p:cNvSpPr txBox="1"/>
          <p:nvPr/>
        </p:nvSpPr>
        <p:spPr>
          <a:xfrm>
            <a:off x="4358609" y="1977541"/>
            <a:ext cx="658522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950" b="1" dirty="0"/>
              <a:t>TOF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4A759733-93C6-F04F-C35B-E57C6081AC28}"/>
              </a:ext>
            </a:extLst>
          </p:cNvPr>
          <p:cNvSpPr txBox="1"/>
          <p:nvPr/>
        </p:nvSpPr>
        <p:spPr>
          <a:xfrm>
            <a:off x="5554736" y="2570991"/>
            <a:ext cx="19305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b="1" dirty="0" err="1"/>
              <a:t>Proposed</a:t>
            </a:r>
            <a:r>
              <a:rPr lang="pl-PL" sz="1500" b="1" dirty="0"/>
              <a:t> </a:t>
            </a:r>
            <a:r>
              <a:rPr lang="pl-PL" sz="1500" b="1" dirty="0" err="1"/>
              <a:t>approach</a:t>
            </a:r>
            <a:r>
              <a:rPr lang="pl-PL" sz="1500" b="1" dirty="0"/>
              <a:t> </a:t>
            </a:r>
          </a:p>
        </p:txBody>
      </p:sp>
      <p:sp>
        <p:nvSpPr>
          <p:cNvPr id="26" name="Strzałka: w prawo 25">
            <a:extLst>
              <a:ext uri="{FF2B5EF4-FFF2-40B4-BE49-F238E27FC236}">
                <a16:creationId xmlns:a16="http://schemas.microsoft.com/office/drawing/2014/main" id="{733103B0-2447-0048-3B98-4340D8EF191F}"/>
              </a:ext>
            </a:extLst>
          </p:cNvPr>
          <p:cNvSpPr/>
          <p:nvPr/>
        </p:nvSpPr>
        <p:spPr>
          <a:xfrm rot="8812364">
            <a:off x="3412024" y="2336579"/>
            <a:ext cx="344220" cy="20874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27" name="Strzałka: w prawo 26">
            <a:extLst>
              <a:ext uri="{FF2B5EF4-FFF2-40B4-BE49-F238E27FC236}">
                <a16:creationId xmlns:a16="http://schemas.microsoft.com/office/drawing/2014/main" id="{47A6BDE0-02A1-26EA-CC71-A2774340E7AD}"/>
              </a:ext>
            </a:extLst>
          </p:cNvPr>
          <p:cNvSpPr/>
          <p:nvPr/>
        </p:nvSpPr>
        <p:spPr>
          <a:xfrm rot="1989059" flipV="1">
            <a:off x="5471919" y="2314411"/>
            <a:ext cx="366156" cy="21245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28" name="Strzałka: w prawo 27">
            <a:extLst>
              <a:ext uri="{FF2B5EF4-FFF2-40B4-BE49-F238E27FC236}">
                <a16:creationId xmlns:a16="http://schemas.microsoft.com/office/drawing/2014/main" id="{E4AE8E45-BB80-3B18-8AEF-A069B95C1AC0}"/>
              </a:ext>
            </a:extLst>
          </p:cNvPr>
          <p:cNvSpPr/>
          <p:nvPr/>
        </p:nvSpPr>
        <p:spPr>
          <a:xfrm rot="5400000">
            <a:off x="4496468" y="2361974"/>
            <a:ext cx="196972" cy="20874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29" name="Obraz 28">
            <a:extLst>
              <a:ext uri="{FF2B5EF4-FFF2-40B4-BE49-F238E27FC236}">
                <a16:creationId xmlns:a16="http://schemas.microsoft.com/office/drawing/2014/main" id="{6451E184-372A-2C64-6EEB-7350526900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3065" y="2933026"/>
            <a:ext cx="1424999" cy="977254"/>
          </a:xfrm>
          <a:prstGeom prst="rect">
            <a:avLst/>
          </a:prstGeom>
        </p:spPr>
      </p:pic>
      <p:pic>
        <p:nvPicPr>
          <p:cNvPr id="30" name="Obraz 29">
            <a:extLst>
              <a:ext uri="{FF2B5EF4-FFF2-40B4-BE49-F238E27FC236}">
                <a16:creationId xmlns:a16="http://schemas.microsoft.com/office/drawing/2014/main" id="{189CD601-04F4-BF52-4E3E-FE0FE23705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3163" y="2806999"/>
            <a:ext cx="1421106" cy="1125205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3EB1E37B-74F5-ED0B-13BB-B63886D243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8086" y="2873188"/>
            <a:ext cx="1424999" cy="1059016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352EAC7F-3B6C-315D-F1D4-9ED3CBEC645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096"/>
          <a:stretch/>
        </p:blipFill>
        <p:spPr>
          <a:xfrm>
            <a:off x="1670871" y="4164150"/>
            <a:ext cx="5639419" cy="2177595"/>
          </a:xfrm>
          <a:prstGeom prst="rect">
            <a:avLst/>
          </a:prstGeom>
        </p:spPr>
      </p:pic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id="{3B74BA66-08DF-5C1F-B535-66863D95A12C}"/>
              </a:ext>
            </a:extLst>
          </p:cNvPr>
          <p:cNvCxnSpPr>
            <a:cxnSpLocks/>
          </p:cNvCxnSpPr>
          <p:nvPr/>
        </p:nvCxnSpPr>
        <p:spPr>
          <a:xfrm flipV="1">
            <a:off x="1670870" y="5458362"/>
            <a:ext cx="5591765" cy="226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Owal 3">
            <a:extLst>
              <a:ext uri="{FF2B5EF4-FFF2-40B4-BE49-F238E27FC236}">
                <a16:creationId xmlns:a16="http://schemas.microsoft.com/office/drawing/2014/main" id="{CC330425-F378-7ADF-E0F8-31EEDC59C7A8}"/>
              </a:ext>
            </a:extLst>
          </p:cNvPr>
          <p:cNvSpPr/>
          <p:nvPr/>
        </p:nvSpPr>
        <p:spPr>
          <a:xfrm>
            <a:off x="5704092" y="4011630"/>
            <a:ext cx="1010653" cy="2481245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</p:spTree>
    <p:extLst>
      <p:ext uri="{BB962C8B-B14F-4D97-AF65-F5344CB8AC3E}">
        <p14:creationId xmlns:p14="http://schemas.microsoft.com/office/powerpoint/2010/main" val="33542084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F92A38A3-74A1-12A2-0785-20601A2C11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66"/>
          <a:stretch/>
        </p:blipFill>
        <p:spPr>
          <a:xfrm>
            <a:off x="0" y="1591544"/>
            <a:ext cx="9144000" cy="5123080"/>
          </a:xfrm>
          <a:prstGeom prst="rect">
            <a:avLst/>
          </a:prstGeom>
        </p:spPr>
      </p:pic>
      <p:sp>
        <p:nvSpPr>
          <p:cNvPr id="11" name="Prostokąt 10">
            <a:extLst>
              <a:ext uri="{FF2B5EF4-FFF2-40B4-BE49-F238E27FC236}">
                <a16:creationId xmlns:a16="http://schemas.microsoft.com/office/drawing/2014/main" id="{251E83A4-BAE5-626B-A465-00588E408630}"/>
              </a:ext>
            </a:extLst>
          </p:cNvPr>
          <p:cNvSpPr/>
          <p:nvPr/>
        </p:nvSpPr>
        <p:spPr>
          <a:xfrm>
            <a:off x="453466" y="1568610"/>
            <a:ext cx="8309204" cy="407343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22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7B6C76F6-1DA2-4573-8AD6-E911C32BC720}"/>
              </a:ext>
            </a:extLst>
          </p:cNvPr>
          <p:cNvSpPr txBox="1">
            <a:spLocks/>
          </p:cNvSpPr>
          <p:nvPr/>
        </p:nvSpPr>
        <p:spPr>
          <a:xfrm>
            <a:off x="457200" y="1556346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F993A0B-608E-8F97-1EB0-68CBCF7EC7ED}"/>
              </a:ext>
            </a:extLst>
          </p:cNvPr>
          <p:cNvSpPr txBox="1">
            <a:spLocks/>
          </p:cNvSpPr>
          <p:nvPr/>
        </p:nvSpPr>
        <p:spPr>
          <a:xfrm>
            <a:off x="608939" y="1493548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3" name="Espace réservé du contenu 1">
            <a:extLst>
              <a:ext uri="{FF2B5EF4-FFF2-40B4-BE49-F238E27FC236}">
                <a16:creationId xmlns:a16="http://schemas.microsoft.com/office/drawing/2014/main" id="{AC296F01-EB76-DA93-7440-55CB53BFD98E}"/>
              </a:ext>
            </a:extLst>
          </p:cNvPr>
          <p:cNvSpPr txBox="1">
            <a:spLocks/>
          </p:cNvSpPr>
          <p:nvPr/>
        </p:nvSpPr>
        <p:spPr>
          <a:xfrm>
            <a:off x="533070" y="1640718"/>
            <a:ext cx="8229600" cy="48977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>
                <a:solidFill>
                  <a:srgbClr val="000066"/>
                </a:solidFill>
                <a:latin typeface="+mn-lt"/>
              </a:rPr>
              <a:t>Conclusions</a:t>
            </a:r>
            <a:endParaRPr lang="pl-PL" dirty="0">
              <a:solidFill>
                <a:srgbClr val="000066"/>
              </a:solidFill>
              <a:latin typeface="+mn-lt"/>
            </a:endParaRPr>
          </a:p>
          <a:p>
            <a:pPr algn="l"/>
            <a:endParaRPr lang="pl-PL" sz="1600" dirty="0">
              <a:solidFill>
                <a:srgbClr val="000066"/>
              </a:solidFill>
              <a:latin typeface="+mn-lt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pl-PL" sz="2000" dirty="0" err="1">
                <a:solidFill>
                  <a:srgbClr val="000066"/>
                </a:solidFill>
                <a:latin typeface="+mn-lt"/>
              </a:rPr>
              <a:t>Hydrothermal</a:t>
            </a:r>
            <a:r>
              <a:rPr lang="pl-PL" sz="20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synthesis</a:t>
            </a:r>
            <a:r>
              <a:rPr lang="pl-PL" sz="2000" dirty="0">
                <a:solidFill>
                  <a:srgbClr val="000066"/>
                </a:solidFill>
                <a:latin typeface="+mn-lt"/>
              </a:rPr>
              <a:t> +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thermolysis</a:t>
            </a:r>
            <a:r>
              <a:rPr lang="pl-PL" sz="2000" dirty="0">
                <a:solidFill>
                  <a:srgbClr val="000066"/>
                </a:solidFill>
                <a:latin typeface="+mn-lt"/>
              </a:rPr>
              <a:t> +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deposition-precipitation</a:t>
            </a:r>
            <a:r>
              <a:rPr lang="pl-PL" sz="2000" dirty="0">
                <a:solidFill>
                  <a:srgbClr val="000066"/>
                </a:solidFill>
                <a:latin typeface="+mn-lt"/>
              </a:rPr>
              <a:t> -&gt;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catalyst</a:t>
            </a:r>
            <a:r>
              <a:rPr lang="pl-PL" sz="2000" dirty="0">
                <a:solidFill>
                  <a:srgbClr val="000066"/>
                </a:solidFill>
                <a:latin typeface="+mn-lt"/>
              </a:rPr>
              <a:t> with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structural</a:t>
            </a:r>
            <a:r>
              <a:rPr lang="pl-PL" sz="2000" dirty="0">
                <a:solidFill>
                  <a:srgbClr val="000066"/>
                </a:solidFill>
                <a:latin typeface="+mn-lt"/>
              </a:rPr>
              <a:t> hierarchy and superior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activity</a:t>
            </a:r>
            <a:endParaRPr lang="pl-PL" sz="2000" dirty="0">
              <a:solidFill>
                <a:srgbClr val="000066"/>
              </a:solidFill>
              <a:latin typeface="+mn-lt"/>
            </a:endParaRPr>
          </a:p>
          <a:p>
            <a:pPr marL="457200" indent="-457200" algn="l">
              <a:buFont typeface="+mj-lt"/>
              <a:buAutoNum type="arabicPeriod"/>
            </a:pPr>
            <a:endParaRPr lang="pl-PL" sz="2000" dirty="0">
              <a:solidFill>
                <a:srgbClr val="000066"/>
              </a:solidFill>
              <a:latin typeface="+mn-lt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pl-PL" sz="2000" dirty="0">
                <a:solidFill>
                  <a:srgbClr val="000066"/>
                </a:solidFill>
                <a:latin typeface="+mn-lt"/>
              </a:rPr>
              <a:t> Gd</a:t>
            </a:r>
            <a:r>
              <a:rPr lang="pl-PL" sz="2000" baseline="30000" dirty="0">
                <a:solidFill>
                  <a:srgbClr val="000066"/>
                </a:solidFill>
                <a:latin typeface="+mn-lt"/>
              </a:rPr>
              <a:t>3+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increases</a:t>
            </a:r>
            <a:r>
              <a:rPr lang="pl-PL" sz="20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activity</a:t>
            </a:r>
            <a:r>
              <a:rPr lang="pl-PL" sz="2000" dirty="0">
                <a:solidFill>
                  <a:srgbClr val="000066"/>
                </a:solidFill>
                <a:latin typeface="+mn-lt"/>
              </a:rPr>
              <a:t> and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stability</a:t>
            </a:r>
            <a:r>
              <a:rPr lang="pl-PL" sz="2000" dirty="0">
                <a:solidFill>
                  <a:srgbClr val="000066"/>
                </a:solidFill>
                <a:latin typeface="+mn-lt"/>
              </a:rPr>
              <a:t> of the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architecture</a:t>
            </a:r>
            <a:r>
              <a:rPr lang="pl-PL" sz="2000" dirty="0">
                <a:solidFill>
                  <a:srgbClr val="000066"/>
                </a:solidFill>
                <a:latin typeface="+mn-lt"/>
              </a:rPr>
              <a:t> of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catalyst</a:t>
            </a:r>
            <a:endParaRPr lang="pl-PL" sz="2000" dirty="0">
              <a:solidFill>
                <a:srgbClr val="000066"/>
              </a:solidFill>
              <a:latin typeface="+mn-lt"/>
            </a:endParaRPr>
          </a:p>
          <a:p>
            <a:pPr marL="457200" indent="-457200" algn="l">
              <a:buAutoNum type="arabicPeriod"/>
            </a:pPr>
            <a:endParaRPr lang="pl-PL" sz="2000" dirty="0">
              <a:solidFill>
                <a:srgbClr val="000066"/>
              </a:solidFill>
              <a:latin typeface="+mn-lt"/>
            </a:endParaRPr>
          </a:p>
          <a:p>
            <a:pPr marL="457200" indent="-457200" algn="l">
              <a:buAutoNum type="arabicPeriod"/>
            </a:pPr>
            <a:r>
              <a:rPr lang="pl-PL" sz="2000" dirty="0">
                <a:solidFill>
                  <a:srgbClr val="000066"/>
                </a:solidFill>
                <a:latin typeface="+mn-lt"/>
              </a:rPr>
              <a:t>Gd</a:t>
            </a:r>
            <a:r>
              <a:rPr lang="pl-PL" sz="2000" baseline="30000" dirty="0">
                <a:solidFill>
                  <a:srgbClr val="000066"/>
                </a:solidFill>
                <a:latin typeface="+mn-lt"/>
              </a:rPr>
              <a:t>3+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influences</a:t>
            </a:r>
            <a:r>
              <a:rPr lang="pl-PL" sz="2000" dirty="0">
                <a:solidFill>
                  <a:srgbClr val="000066"/>
                </a:solidFill>
                <a:latin typeface="+mn-lt"/>
              </a:rPr>
              <a:t> the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temperature</a:t>
            </a:r>
            <a:r>
              <a:rPr lang="pl-PL" sz="2000" dirty="0">
                <a:solidFill>
                  <a:srgbClr val="000066"/>
                </a:solidFill>
                <a:latin typeface="+mn-lt"/>
              </a:rPr>
              <a:t>-dependent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evolution</a:t>
            </a:r>
            <a:r>
              <a:rPr lang="pl-PL" sz="2000" dirty="0">
                <a:solidFill>
                  <a:srgbClr val="000066"/>
                </a:solidFill>
                <a:latin typeface="+mn-lt"/>
              </a:rPr>
              <a:t> of the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architecture</a:t>
            </a:r>
            <a:endParaRPr lang="pl-PL" sz="2000" dirty="0">
              <a:solidFill>
                <a:srgbClr val="000066"/>
              </a:solidFill>
              <a:latin typeface="+mn-lt"/>
            </a:endParaRPr>
          </a:p>
          <a:p>
            <a:pPr marL="457200" indent="-457200" algn="l">
              <a:buAutoNum type="arabicPeriod"/>
            </a:pPr>
            <a:endParaRPr lang="pl-PL" sz="2000" dirty="0">
              <a:solidFill>
                <a:srgbClr val="000066"/>
              </a:solidFill>
              <a:latin typeface="+mn-lt"/>
            </a:endParaRPr>
          </a:p>
          <a:p>
            <a:pPr marL="457200" indent="-457200" algn="l">
              <a:buAutoNum type="arabicPeriod"/>
            </a:pPr>
            <a:r>
              <a:rPr lang="pl-PL" sz="2000" dirty="0" err="1">
                <a:solidFill>
                  <a:srgbClr val="000066"/>
                </a:solidFill>
                <a:latin typeface="+mn-lt"/>
              </a:rPr>
              <a:t>Synergistic</a:t>
            </a:r>
            <a:r>
              <a:rPr lang="pl-PL" sz="20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effect</a:t>
            </a:r>
            <a:r>
              <a:rPr lang="pl-PL" sz="2000" dirty="0">
                <a:solidFill>
                  <a:srgbClr val="000066"/>
                </a:solidFill>
                <a:latin typeface="+mn-lt"/>
              </a:rPr>
              <a:t> of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structural</a:t>
            </a:r>
            <a:r>
              <a:rPr lang="pl-PL" sz="2000" dirty="0">
                <a:solidFill>
                  <a:srgbClr val="000066"/>
                </a:solidFill>
                <a:latin typeface="+mn-lt"/>
              </a:rPr>
              <a:t> hierarchy and doping in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propane</a:t>
            </a:r>
            <a:r>
              <a:rPr lang="pl-PL" sz="20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000" dirty="0" err="1">
                <a:solidFill>
                  <a:srgbClr val="000066"/>
                </a:solidFill>
                <a:latin typeface="+mn-lt"/>
              </a:rPr>
              <a:t>oxidation</a:t>
            </a:r>
            <a:r>
              <a:rPr lang="pl-PL" sz="2000" dirty="0">
                <a:solidFill>
                  <a:srgbClr val="000066"/>
                </a:solidFill>
                <a:latin typeface="+mn-lt"/>
              </a:rPr>
              <a:t> </a:t>
            </a:r>
            <a:endParaRPr lang="en-US" sz="2000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92439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F92A38A3-74A1-12A2-0785-20601A2C11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66"/>
          <a:stretch/>
        </p:blipFill>
        <p:spPr>
          <a:xfrm>
            <a:off x="0" y="1591544"/>
            <a:ext cx="9144000" cy="5123080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1FBD4BD1-0CB9-9965-4E75-CC09C12B7281}"/>
              </a:ext>
            </a:extLst>
          </p:cNvPr>
          <p:cNvSpPr/>
          <p:nvPr/>
        </p:nvSpPr>
        <p:spPr>
          <a:xfrm>
            <a:off x="608939" y="1556346"/>
            <a:ext cx="8229600" cy="45523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23</a:t>
            </a:fld>
            <a:endParaRPr lang="en-GB" sz="1400" dirty="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 dirty="0">
                <a:solidFill>
                  <a:srgbClr val="FFDE53"/>
                </a:solidFill>
              </a:rPr>
              <a:t>31</a:t>
            </a:r>
            <a:r>
              <a:rPr lang="en-GB" sz="1400" baseline="30000" dirty="0">
                <a:solidFill>
                  <a:srgbClr val="FFDE53"/>
                </a:solidFill>
              </a:rPr>
              <a:t>st</a:t>
            </a:r>
            <a:r>
              <a:rPr lang="en-GB" sz="1400" dirty="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26860" y="53996"/>
            <a:ext cx="5990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0066"/>
                </a:solidFill>
                <a:latin typeface="+mn-lt"/>
              </a:rPr>
              <a:t>HSMCO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project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  <a:p>
            <a:pPr algn="ctr"/>
            <a:r>
              <a:rPr lang="pl-PL" sz="2400" dirty="0" err="1">
                <a:solidFill>
                  <a:srgbClr val="000066"/>
                </a:solidFill>
                <a:latin typeface="+mn-lt"/>
              </a:rPr>
              <a:t>Hierarchically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Structured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Mixed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Cerium</a:t>
            </a:r>
            <a:r>
              <a:rPr lang="pl-PL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sz="2400" dirty="0" err="1">
                <a:solidFill>
                  <a:srgbClr val="000066"/>
                </a:solidFill>
                <a:latin typeface="+mn-lt"/>
              </a:rPr>
              <a:t>Oxides</a:t>
            </a:r>
            <a:endParaRPr lang="pl-PL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7B6C76F6-1DA2-4573-8AD6-E911C32BC720}"/>
              </a:ext>
            </a:extLst>
          </p:cNvPr>
          <p:cNvSpPr txBox="1">
            <a:spLocks/>
          </p:cNvSpPr>
          <p:nvPr/>
        </p:nvSpPr>
        <p:spPr>
          <a:xfrm>
            <a:off x="457200" y="1556346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</a:t>
            </a:r>
            <a:r>
              <a:rPr lang="fr-FR" sz="1400" b="1" dirty="0" err="1">
                <a:solidFill>
                  <a:srgbClr val="FFDE53"/>
                </a:solidFill>
                <a:cs typeface="Tunga" pitchFamily="34" charset="0"/>
              </a:rPr>
              <a:t>event</a:t>
            </a:r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F993A0B-608E-8F97-1EB0-68CBCF7EC7ED}"/>
              </a:ext>
            </a:extLst>
          </p:cNvPr>
          <p:cNvSpPr txBox="1">
            <a:spLocks/>
          </p:cNvSpPr>
          <p:nvPr/>
        </p:nvSpPr>
        <p:spPr>
          <a:xfrm>
            <a:off x="608939" y="1493548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3" name="Espace réservé du contenu 1">
            <a:extLst>
              <a:ext uri="{FF2B5EF4-FFF2-40B4-BE49-F238E27FC236}">
                <a16:creationId xmlns:a16="http://schemas.microsoft.com/office/drawing/2014/main" id="{AC296F01-EB76-DA93-7440-55CB53BFD98E}"/>
              </a:ext>
            </a:extLst>
          </p:cNvPr>
          <p:cNvSpPr txBox="1">
            <a:spLocks/>
          </p:cNvSpPr>
          <p:nvPr/>
        </p:nvSpPr>
        <p:spPr>
          <a:xfrm>
            <a:off x="608939" y="1588433"/>
            <a:ext cx="8229600" cy="4275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>
                <a:solidFill>
                  <a:srgbClr val="000066"/>
                </a:solidFill>
                <a:latin typeface="+mn-lt"/>
              </a:rPr>
              <a:t>Thank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you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for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your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 </a:t>
            </a:r>
            <a:r>
              <a:rPr lang="pl-PL" dirty="0" err="1">
                <a:solidFill>
                  <a:srgbClr val="000066"/>
                </a:solidFill>
                <a:latin typeface="+mn-lt"/>
              </a:rPr>
              <a:t>attention</a:t>
            </a:r>
            <a:r>
              <a:rPr lang="pl-PL" dirty="0">
                <a:solidFill>
                  <a:srgbClr val="000066"/>
                </a:solidFill>
                <a:latin typeface="+mn-lt"/>
              </a:rPr>
              <a:t>!</a:t>
            </a:r>
          </a:p>
          <a:p>
            <a:endParaRPr lang="pl-PL" sz="2000" dirty="0">
              <a:solidFill>
                <a:srgbClr val="000066"/>
              </a:solidFill>
              <a:latin typeface="+mn-lt"/>
            </a:endParaRPr>
          </a:p>
          <a:p>
            <a:r>
              <a:rPr lang="pl-PL" dirty="0" err="1">
                <a:solidFill>
                  <a:srgbClr val="000066"/>
                </a:solidFill>
                <a:latin typeface="+mn-lt"/>
              </a:rPr>
              <a:t>Literature</a:t>
            </a:r>
            <a:endParaRPr lang="pl-PL" dirty="0">
              <a:solidFill>
                <a:srgbClr val="000066"/>
              </a:solidFill>
              <a:latin typeface="+mn-lt"/>
            </a:endParaRPr>
          </a:p>
          <a:p>
            <a:endParaRPr lang="pl-PL" sz="1500" dirty="0">
              <a:solidFill>
                <a:srgbClr val="000066"/>
              </a:solidFill>
              <a:latin typeface="+mn-lt"/>
            </a:endParaRPr>
          </a:p>
          <a:p>
            <a:pPr algn="l"/>
            <a:r>
              <a:rPr lang="en-US" sz="15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Woźniak, P., Małecka, M.A.,</a:t>
            </a:r>
            <a:r>
              <a:rPr lang="es-ES" sz="15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Chinchilla, L.,</a:t>
            </a:r>
            <a:r>
              <a:rPr lang="en-US" sz="15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Trasobares, S., 3D hierarchically structured Ce</a:t>
            </a:r>
            <a:r>
              <a:rPr lang="en-US" sz="15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1-x</a:t>
            </a:r>
            <a:r>
              <a:rPr lang="en-US" sz="15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Gd</a:t>
            </a:r>
            <a:r>
              <a:rPr lang="en-US" sz="15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US" sz="15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15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2-x/2 </a:t>
            </a:r>
            <a:r>
              <a:rPr lang="en-US" sz="15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mixed oxide particles: the role of microstructure, porosity and multi-level architecture stability in soot and propane oxidation, Mater. Res. Bull., 2022, 151, 111816.</a:t>
            </a:r>
            <a:endParaRPr lang="pl-PL" sz="15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pl-PL" sz="1500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15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Woźniak, P., Małecka, M.A., Kraszkiewicz, P., </a:t>
            </a:r>
            <a:r>
              <a:rPr lang="en-US" sz="15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Miśta</a:t>
            </a:r>
            <a:r>
              <a:rPr lang="en-US" sz="15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W., Bezkrovnyi, O., Chinchilla, L., Trasobares, S., Confinement of nano-gold in 3D hierarchically structured gadolinium- doped ceria </a:t>
            </a:r>
            <a:r>
              <a:rPr lang="en-US" sz="15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mesocrystal</a:t>
            </a:r>
            <a:r>
              <a:rPr lang="en-US" sz="15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synergistic effect of chemical composition and structural hierarchy in CO and propane oxidation. </a:t>
            </a:r>
            <a:r>
              <a:rPr lang="en-US" sz="15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Catal</a:t>
            </a:r>
            <a:r>
              <a:rPr lang="en-US" sz="15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Sci. Technol., 2022, 12, 7082-7113. </a:t>
            </a:r>
            <a:endParaRPr lang="pl-PL" sz="15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l"/>
            <a:endParaRPr lang="pl-PL" sz="1500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15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Woźniak P., </a:t>
            </a:r>
            <a:r>
              <a:rPr lang="en-US" sz="15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Miśta</a:t>
            </a:r>
            <a:r>
              <a:rPr lang="en-US" sz="15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W., Małecka M.A., Function of various levels of hierarchical organization of porous Ce</a:t>
            </a:r>
            <a:r>
              <a:rPr lang="en-US" sz="15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0.9</a:t>
            </a:r>
            <a:r>
              <a:rPr lang="en-US" sz="15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REE</a:t>
            </a:r>
            <a:r>
              <a:rPr lang="en-US" sz="15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0.1</a:t>
            </a:r>
            <a:r>
              <a:rPr lang="en-US" sz="15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r>
              <a:rPr lang="en-US" sz="15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1.95</a:t>
            </a:r>
            <a:r>
              <a:rPr lang="en-US" sz="15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mixed oxides in catalytic activity, </a:t>
            </a:r>
            <a:r>
              <a:rPr lang="en-US" sz="15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CrystEngComm</a:t>
            </a:r>
            <a:r>
              <a:rPr lang="en-US" sz="15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2020, 22, 5914-5930. </a:t>
            </a:r>
            <a:endParaRPr lang="pl-PL" sz="15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US" sz="1400" dirty="0">
              <a:solidFill>
                <a:schemeClr val="tx2"/>
              </a:solidFill>
              <a:latin typeface="+mn-lt"/>
            </a:endParaRPr>
          </a:p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667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95340d5-ae6f-474d-9aab-3fade637b7c3" xsi:nil="true"/>
    <lcf76f155ced4ddcb4097134ff3c332f xmlns="52a9e54c-a5a2-42f6-9ba1-d7a037502d7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AD3EFEF89786458B271510D1ED2E58" ma:contentTypeVersion="15" ma:contentTypeDescription="Crée un document." ma:contentTypeScope="" ma:versionID="e757f9ce940b6d090ddcb0851d213f12">
  <xsd:schema xmlns:xsd="http://www.w3.org/2001/XMLSchema" xmlns:xs="http://www.w3.org/2001/XMLSchema" xmlns:p="http://schemas.microsoft.com/office/2006/metadata/properties" xmlns:ns2="52a9e54c-a5a2-42f6-9ba1-d7a037502d78" xmlns:ns3="795340d5-ae6f-474d-9aab-3fade637b7c3" targetNamespace="http://schemas.microsoft.com/office/2006/metadata/properties" ma:root="true" ma:fieldsID="7a031d31169fdb2e8755aedccde0efe2" ns2:_="" ns3:_="">
    <xsd:import namespace="52a9e54c-a5a2-42f6-9ba1-d7a037502d78"/>
    <xsd:import namespace="795340d5-ae6f-474d-9aab-3fade637b7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a9e54c-a5a2-42f6-9ba1-d7a037502d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b7412040-994f-4adb-b52d-13c5ba88fa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5340d5-ae6f-474d-9aab-3fade637b7c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a0d2f17-a632-4a07-b48e-7597bd7b2684}" ma:internalName="TaxCatchAll" ma:showField="CatchAllData" ma:web="795340d5-ae6f-474d-9aab-3fade637b7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DD2092-2D7A-4D98-AAC3-54B74B92E7F1}">
  <ds:schemaRefs>
    <ds:schemaRef ds:uri="52a9e54c-a5a2-42f6-9ba1-d7a037502d78"/>
    <ds:schemaRef ds:uri="795340d5-ae6f-474d-9aab-3fade637b7c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364CDFB-B43F-4D04-BAD1-A93268E9CB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7E24EF-1CF3-49EF-8346-30F948041ADE}">
  <ds:schemaRefs>
    <ds:schemaRef ds:uri="52a9e54c-a5a2-42f6-9ba1-d7a037502d78"/>
    <ds:schemaRef ds:uri="795340d5-ae6f-474d-9aab-3fade637b7c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849</TotalTime>
  <Words>1302</Words>
  <Application>Microsoft Office PowerPoint</Application>
  <PresentationFormat>Pokaz na ekranie (4:3)</PresentationFormat>
  <Paragraphs>389</Paragraphs>
  <Slides>23</Slides>
  <Notes>9</Notes>
  <HiddenSlides>0</HiddenSlides>
  <MMClips>1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NexusSans</vt:lpstr>
      <vt:lpstr>PT Sans</vt:lpstr>
      <vt:lpstr>Times New Roman</vt:lpstr>
      <vt:lpstr>Trebuchet MS</vt:lpstr>
      <vt:lpstr>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MPI FKF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vanaken@fkf.mpg.de</dc:creator>
  <cp:lastModifiedBy>Piotr Woźniak</cp:lastModifiedBy>
  <cp:revision>57</cp:revision>
  <dcterms:created xsi:type="dcterms:W3CDTF">2019-03-12T08:51:22Z</dcterms:created>
  <dcterms:modified xsi:type="dcterms:W3CDTF">2023-05-24T10:21:56Z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0x01010075AD3EFEF89786458B271510D1ED2E58</vt:lpwstr>
  </property>
  <property fmtid="{D5CDD505-2E9C-101B-9397-08002B2CF9AE}" pid="3" name="MediaServiceImageTags">
    <vt:lpwstr/>
  </property>
</Properties>
</file>